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71" r:id="rId2"/>
    <p:sldId id="257" r:id="rId3"/>
    <p:sldId id="258" r:id="rId4"/>
    <p:sldId id="259" r:id="rId5"/>
    <p:sldId id="260" r:id="rId6"/>
    <p:sldId id="273" r:id="rId7"/>
    <p:sldId id="261" r:id="rId8"/>
    <p:sldId id="277" r:id="rId9"/>
    <p:sldId id="262" r:id="rId10"/>
    <p:sldId id="274" r:id="rId11"/>
    <p:sldId id="264" r:id="rId12"/>
    <p:sldId id="265" r:id="rId13"/>
    <p:sldId id="266" r:id="rId14"/>
    <p:sldId id="267" r:id="rId15"/>
    <p:sldId id="268" r:id="rId16"/>
    <p:sldId id="269" r:id="rId17"/>
    <p:sldId id="275" r:id="rId18"/>
    <p:sldId id="276" r:id="rId19"/>
    <p:sldId id="278" r:id="rId20"/>
    <p:sldId id="272"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peg>
</file>

<file path=ppt/media/image6.png>
</file>

<file path=ppt/media/image7.jpeg>
</file>

<file path=ppt/media/image8.jpe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26929C-E617-41A0-ABC5-98BEBA18A8D7}" type="datetimeFigureOut">
              <a:rPr lang="en-US" smtClean="0"/>
              <a:t>25-May-20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B7B4A52-F885-43E0-96B1-02F126714C54}" type="slidenum">
              <a:rPr lang="en-US" smtClean="0"/>
              <a:t>‹#›</a:t>
            </a:fld>
            <a:endParaRPr lang="en-US"/>
          </a:p>
        </p:txBody>
      </p:sp>
    </p:spTree>
    <p:extLst>
      <p:ext uri="{BB962C8B-B14F-4D97-AF65-F5344CB8AC3E}">
        <p14:creationId xmlns:p14="http://schemas.microsoft.com/office/powerpoint/2010/main" val="27224766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1843090-0207-4408-8601-4ACBBAB65A99}" type="slidenum">
              <a:rPr lang="en-US" smtClean="0"/>
              <a:t>2</a:t>
            </a:fld>
            <a:endParaRPr lang="en-US"/>
          </a:p>
        </p:txBody>
      </p:sp>
    </p:spTree>
    <p:extLst>
      <p:ext uri="{BB962C8B-B14F-4D97-AF65-F5344CB8AC3E}">
        <p14:creationId xmlns:p14="http://schemas.microsoft.com/office/powerpoint/2010/main" val="12034093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cstate="email">
            <a:alphaModFix amt="12000"/>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59DA911-A961-4D64-BFF6-3443ED054E67}" type="datetimeFigureOut">
              <a:rPr lang="en-US" smtClean="0"/>
              <a:t>25-May-20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AF530B-D879-421B-802F-3F7A04C0DEC7}" type="slidenum">
              <a:rPr lang="en-US" smtClean="0"/>
              <a:t>‹#›</a:t>
            </a:fld>
            <a:endParaRPr lang="en-US"/>
          </a:p>
        </p:txBody>
      </p:sp>
    </p:spTree>
    <p:extLst>
      <p:ext uri="{BB962C8B-B14F-4D97-AF65-F5344CB8AC3E}">
        <p14:creationId xmlns:p14="http://schemas.microsoft.com/office/powerpoint/2010/main" val="13363714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59DA911-A961-4D64-BFF6-3443ED054E67}" type="datetimeFigureOut">
              <a:rPr lang="en-US" smtClean="0"/>
              <a:t>25-May-20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AF530B-D879-421B-802F-3F7A04C0DEC7}" type="slidenum">
              <a:rPr lang="en-US" smtClean="0"/>
              <a:t>‹#›</a:t>
            </a:fld>
            <a:endParaRPr lang="en-US"/>
          </a:p>
        </p:txBody>
      </p:sp>
    </p:spTree>
    <p:extLst>
      <p:ext uri="{BB962C8B-B14F-4D97-AF65-F5344CB8AC3E}">
        <p14:creationId xmlns:p14="http://schemas.microsoft.com/office/powerpoint/2010/main" val="39638151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59DA911-A961-4D64-BFF6-3443ED054E67}" type="datetimeFigureOut">
              <a:rPr lang="en-US" smtClean="0"/>
              <a:t>25-May-20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AF530B-D879-421B-802F-3F7A04C0DEC7}" type="slidenum">
              <a:rPr lang="en-US" smtClean="0"/>
              <a:t>‹#›</a:t>
            </a:fld>
            <a:endParaRPr lang="en-US"/>
          </a:p>
        </p:txBody>
      </p:sp>
    </p:spTree>
    <p:extLst>
      <p:ext uri="{BB962C8B-B14F-4D97-AF65-F5344CB8AC3E}">
        <p14:creationId xmlns:p14="http://schemas.microsoft.com/office/powerpoint/2010/main" val="36247437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59DA911-A961-4D64-BFF6-3443ED054E67}" type="datetimeFigureOut">
              <a:rPr lang="en-US" smtClean="0"/>
              <a:t>25-May-20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AF530B-D879-421B-802F-3F7A04C0DEC7}" type="slidenum">
              <a:rPr lang="en-US" smtClean="0"/>
              <a:t>‹#›</a:t>
            </a:fld>
            <a:endParaRPr lang="en-US"/>
          </a:p>
        </p:txBody>
      </p:sp>
    </p:spTree>
    <p:extLst>
      <p:ext uri="{BB962C8B-B14F-4D97-AF65-F5344CB8AC3E}">
        <p14:creationId xmlns:p14="http://schemas.microsoft.com/office/powerpoint/2010/main" val="1340941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59DA911-A961-4D64-BFF6-3443ED054E67}" type="datetimeFigureOut">
              <a:rPr lang="en-US" smtClean="0"/>
              <a:t>25-May-20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AF530B-D879-421B-802F-3F7A04C0DEC7}" type="slidenum">
              <a:rPr lang="en-US" smtClean="0"/>
              <a:t>‹#›</a:t>
            </a:fld>
            <a:endParaRPr lang="en-US"/>
          </a:p>
        </p:txBody>
      </p:sp>
    </p:spTree>
    <p:extLst>
      <p:ext uri="{BB962C8B-B14F-4D97-AF65-F5344CB8AC3E}">
        <p14:creationId xmlns:p14="http://schemas.microsoft.com/office/powerpoint/2010/main" val="42870338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59DA911-A961-4D64-BFF6-3443ED054E67}" type="datetimeFigureOut">
              <a:rPr lang="en-US" smtClean="0"/>
              <a:t>25-May-20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AF530B-D879-421B-802F-3F7A04C0DEC7}" type="slidenum">
              <a:rPr lang="en-US" smtClean="0"/>
              <a:t>‹#›</a:t>
            </a:fld>
            <a:endParaRPr lang="en-US"/>
          </a:p>
        </p:txBody>
      </p:sp>
    </p:spTree>
    <p:extLst>
      <p:ext uri="{BB962C8B-B14F-4D97-AF65-F5344CB8AC3E}">
        <p14:creationId xmlns:p14="http://schemas.microsoft.com/office/powerpoint/2010/main" val="12450532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59DA911-A961-4D64-BFF6-3443ED054E67}" type="datetimeFigureOut">
              <a:rPr lang="en-US" smtClean="0"/>
              <a:t>25-May-20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AF530B-D879-421B-802F-3F7A04C0DEC7}" type="slidenum">
              <a:rPr lang="en-US" smtClean="0"/>
              <a:t>‹#›</a:t>
            </a:fld>
            <a:endParaRPr lang="en-US"/>
          </a:p>
        </p:txBody>
      </p:sp>
    </p:spTree>
    <p:extLst>
      <p:ext uri="{BB962C8B-B14F-4D97-AF65-F5344CB8AC3E}">
        <p14:creationId xmlns:p14="http://schemas.microsoft.com/office/powerpoint/2010/main" val="22290913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59DA911-A961-4D64-BFF6-3443ED054E67}" type="datetimeFigureOut">
              <a:rPr lang="en-US" smtClean="0"/>
              <a:t>25-May-20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AF530B-D879-421B-802F-3F7A04C0DEC7}" type="slidenum">
              <a:rPr lang="en-US" smtClean="0"/>
              <a:t>‹#›</a:t>
            </a:fld>
            <a:endParaRPr lang="en-US"/>
          </a:p>
        </p:txBody>
      </p:sp>
    </p:spTree>
    <p:extLst>
      <p:ext uri="{BB962C8B-B14F-4D97-AF65-F5344CB8AC3E}">
        <p14:creationId xmlns:p14="http://schemas.microsoft.com/office/powerpoint/2010/main" val="18552452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9DA911-A961-4D64-BFF6-3443ED054E67}" type="datetimeFigureOut">
              <a:rPr lang="en-US" smtClean="0"/>
              <a:t>25-May-20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AF530B-D879-421B-802F-3F7A04C0DEC7}" type="slidenum">
              <a:rPr lang="en-US" smtClean="0"/>
              <a:t>‹#›</a:t>
            </a:fld>
            <a:endParaRPr lang="en-US"/>
          </a:p>
        </p:txBody>
      </p:sp>
    </p:spTree>
    <p:extLst>
      <p:ext uri="{BB962C8B-B14F-4D97-AF65-F5344CB8AC3E}">
        <p14:creationId xmlns:p14="http://schemas.microsoft.com/office/powerpoint/2010/main" val="30039726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9DA911-A961-4D64-BFF6-3443ED054E67}" type="datetimeFigureOut">
              <a:rPr lang="en-US" smtClean="0"/>
              <a:t>25-May-20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AF530B-D879-421B-802F-3F7A04C0DEC7}" type="slidenum">
              <a:rPr lang="en-US" smtClean="0"/>
              <a:t>‹#›</a:t>
            </a:fld>
            <a:endParaRPr lang="en-US"/>
          </a:p>
        </p:txBody>
      </p:sp>
    </p:spTree>
    <p:extLst>
      <p:ext uri="{BB962C8B-B14F-4D97-AF65-F5344CB8AC3E}">
        <p14:creationId xmlns:p14="http://schemas.microsoft.com/office/powerpoint/2010/main" val="12693132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9DA911-A961-4D64-BFF6-3443ED054E67}" type="datetimeFigureOut">
              <a:rPr lang="en-US" smtClean="0"/>
              <a:t>25-May-20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AF530B-D879-421B-802F-3F7A04C0DEC7}" type="slidenum">
              <a:rPr lang="en-US" smtClean="0"/>
              <a:t>‹#›</a:t>
            </a:fld>
            <a:endParaRPr lang="en-US"/>
          </a:p>
        </p:txBody>
      </p:sp>
    </p:spTree>
    <p:extLst>
      <p:ext uri="{BB962C8B-B14F-4D97-AF65-F5344CB8AC3E}">
        <p14:creationId xmlns:p14="http://schemas.microsoft.com/office/powerpoint/2010/main" val="26808687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email">
            <a:alphaModFix amt="20000"/>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9DA911-A961-4D64-BFF6-3443ED054E67}" type="datetimeFigureOut">
              <a:rPr lang="en-US" smtClean="0"/>
              <a:t>25-May-20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AF530B-D879-421B-802F-3F7A04C0DEC7}" type="slidenum">
              <a:rPr lang="en-US" smtClean="0"/>
              <a:t>‹#›</a:t>
            </a:fld>
            <a:endParaRPr lang="en-US"/>
          </a:p>
        </p:txBody>
      </p:sp>
    </p:spTree>
    <p:extLst>
      <p:ext uri="{BB962C8B-B14F-4D97-AF65-F5344CB8AC3E}">
        <p14:creationId xmlns:p14="http://schemas.microsoft.com/office/powerpoint/2010/main" val="38335196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94504" y="650414"/>
            <a:ext cx="9144000" cy="2387600"/>
          </a:xfrm>
        </p:spPr>
        <p:txBody>
          <a:bodyPr/>
          <a:lstStyle/>
          <a:p>
            <a:r>
              <a:rPr lang="en-US" dirty="0"/>
              <a:t>Automatic Tape Dispenser</a:t>
            </a:r>
            <a:br>
              <a:rPr lang="en-US" dirty="0">
                <a:solidFill>
                  <a:srgbClr val="FF0000"/>
                </a:solidFill>
              </a:rPr>
            </a:br>
            <a:r>
              <a:rPr lang="en-US" sz="3200" dirty="0"/>
              <a:t>Engineering Exploration Course Project</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492053926"/>
              </p:ext>
            </p:extLst>
          </p:nvPr>
        </p:nvGraphicFramePr>
        <p:xfrm>
          <a:off x="1901722" y="3240307"/>
          <a:ext cx="8128000" cy="1483360"/>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tblGrid>
              <a:tr h="370840">
                <a:tc>
                  <a:txBody>
                    <a:bodyPr/>
                    <a:lstStyle/>
                    <a:p>
                      <a:pPr algn="ctr"/>
                      <a:r>
                        <a:rPr lang="en-US" dirty="0">
                          <a:solidFill>
                            <a:schemeClr val="tx1"/>
                          </a:solidFill>
                        </a:rPr>
                        <a:t>Anirudh Kulkarni</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dirty="0">
                          <a:solidFill>
                            <a:schemeClr val="tx1"/>
                          </a:solidFill>
                        </a:rPr>
                        <a:t>0815</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0840">
                <a:tc>
                  <a:txBody>
                    <a:bodyPr/>
                    <a:lstStyle/>
                    <a:p>
                      <a:pPr algn="ctr"/>
                      <a:r>
                        <a:rPr lang="en-US" dirty="0">
                          <a:solidFill>
                            <a:schemeClr val="tx1"/>
                          </a:solidFill>
                        </a:rPr>
                        <a:t>Akashini Koppad</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dirty="0">
                          <a:solidFill>
                            <a:schemeClr val="tx1"/>
                          </a:solidFill>
                        </a:rPr>
                        <a:t>0823 </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0840">
                <a:tc>
                  <a:txBody>
                    <a:bodyPr/>
                    <a:lstStyle/>
                    <a:p>
                      <a:pPr algn="ctr"/>
                      <a:r>
                        <a:rPr lang="en-US" dirty="0">
                          <a:solidFill>
                            <a:schemeClr val="tx1"/>
                          </a:solidFill>
                        </a:rPr>
                        <a:t>Priyanka Ganiger</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dirty="0">
                          <a:solidFill>
                            <a:schemeClr val="tx1"/>
                          </a:solidFill>
                        </a:rPr>
                        <a:t>0838</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0840">
                <a:tc>
                  <a:txBody>
                    <a:bodyPr/>
                    <a:lstStyle/>
                    <a:p>
                      <a:pPr algn="ctr"/>
                      <a:r>
                        <a:rPr lang="en-US" dirty="0">
                          <a:solidFill>
                            <a:schemeClr val="tx1"/>
                          </a:solidFill>
                        </a:rPr>
                        <a:t>Kiran Guddad</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dirty="0">
                          <a:solidFill>
                            <a:schemeClr val="tx1"/>
                          </a:solidFill>
                        </a:rPr>
                        <a:t>0848</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3"/>
                  </a:ext>
                </a:extLst>
              </a:tr>
            </a:tbl>
          </a:graphicData>
        </a:graphic>
      </p:graphicFrame>
      <p:sp>
        <p:nvSpPr>
          <p:cNvPr id="7" name="TextBox 6"/>
          <p:cNvSpPr txBox="1"/>
          <p:nvPr/>
        </p:nvSpPr>
        <p:spPr>
          <a:xfrm>
            <a:off x="2438401" y="4925961"/>
            <a:ext cx="7256206" cy="738664"/>
          </a:xfrm>
          <a:prstGeom prst="rect">
            <a:avLst/>
          </a:prstGeom>
          <a:noFill/>
        </p:spPr>
        <p:txBody>
          <a:bodyPr wrap="square" rtlCol="0">
            <a:spAutoFit/>
          </a:bodyPr>
          <a:lstStyle/>
          <a:p>
            <a:pPr algn="ctr"/>
            <a:r>
              <a:rPr lang="en-US" dirty="0"/>
              <a:t>Under the guidance of </a:t>
            </a:r>
          </a:p>
          <a:p>
            <a:pPr algn="ctr"/>
            <a:r>
              <a:rPr lang="en-US" sz="2400" dirty="0"/>
              <a:t>Prof. Sharanappa</a:t>
            </a:r>
          </a:p>
        </p:txBody>
      </p:sp>
      <p:sp>
        <p:nvSpPr>
          <p:cNvPr id="8" name="TextBox 7"/>
          <p:cNvSpPr txBox="1"/>
          <p:nvPr/>
        </p:nvSpPr>
        <p:spPr>
          <a:xfrm>
            <a:off x="2961968" y="6046838"/>
            <a:ext cx="6209071" cy="646331"/>
          </a:xfrm>
          <a:prstGeom prst="rect">
            <a:avLst/>
          </a:prstGeom>
          <a:noFill/>
        </p:spPr>
        <p:txBody>
          <a:bodyPr wrap="square" rtlCol="0">
            <a:spAutoFit/>
          </a:bodyPr>
          <a:lstStyle/>
          <a:p>
            <a:pPr algn="ctr"/>
            <a:r>
              <a:rPr lang="en-US" dirty="0"/>
              <a:t>2019-2020, Even Semester</a:t>
            </a:r>
          </a:p>
          <a:p>
            <a:pPr algn="ctr"/>
            <a:r>
              <a:rPr lang="en-US" dirty="0"/>
              <a:t>CEER, KLE Technological University, Hubballi</a:t>
            </a:r>
          </a:p>
        </p:txBody>
      </p:sp>
      <p:pic>
        <p:nvPicPr>
          <p:cNvPr id="9" name="Picture 8" descr="kle tech logo"/>
          <p:cNvPicPr/>
          <p:nvPr/>
        </p:nvPicPr>
        <p:blipFill>
          <a:blip r:embed="rId2" cstate="email">
            <a:extLst>
              <a:ext uri="{28A0092B-C50C-407E-A947-70E740481C1C}">
                <a14:useLocalDpi xmlns:a14="http://schemas.microsoft.com/office/drawing/2010/main"/>
              </a:ext>
            </a:extLst>
          </a:blip>
          <a:srcRect/>
          <a:stretch>
            <a:fillRect/>
          </a:stretch>
        </p:blipFill>
        <p:spPr bwMode="auto">
          <a:xfrm>
            <a:off x="4023853" y="398206"/>
            <a:ext cx="4085302" cy="1143000"/>
          </a:xfrm>
          <a:prstGeom prst="rect">
            <a:avLst/>
          </a:prstGeom>
          <a:noFill/>
          <a:ln w="9525">
            <a:noFill/>
            <a:miter lim="800000"/>
            <a:headEnd/>
            <a:tailEnd/>
          </a:ln>
        </p:spPr>
      </p:pic>
    </p:spTree>
    <p:extLst>
      <p:ext uri="{BB962C8B-B14F-4D97-AF65-F5344CB8AC3E}">
        <p14:creationId xmlns:p14="http://schemas.microsoft.com/office/powerpoint/2010/main" val="12290119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598" y="136526"/>
            <a:ext cx="10515600" cy="653588"/>
          </a:xfrm>
        </p:spPr>
        <p:txBody>
          <a:bodyPr>
            <a:normAutofit/>
          </a:bodyPr>
          <a:lstStyle/>
          <a:p>
            <a:r>
              <a:rPr lang="en-US" sz="3600" b="1" dirty="0"/>
              <a:t>3D model of the entire system</a:t>
            </a:r>
          </a:p>
        </p:txBody>
      </p:sp>
      <p:sp>
        <p:nvSpPr>
          <p:cNvPr id="4" name="Footer Placeholder 3"/>
          <p:cNvSpPr>
            <a:spLocks noGrp="1"/>
          </p:cNvSpPr>
          <p:nvPr>
            <p:ph type="ftr" sz="quarter" idx="11"/>
          </p:nvPr>
        </p:nvSpPr>
        <p:spPr/>
        <p:txBody>
          <a:bodyPr/>
          <a:lstStyle/>
          <a:p>
            <a:r>
              <a:rPr lang="en-US"/>
              <a:t>Engineering Exploration 2019-2020 Even</a:t>
            </a:r>
          </a:p>
        </p:txBody>
      </p:sp>
      <p:pic>
        <p:nvPicPr>
          <p:cNvPr id="10" name="Screen Recording 9">
            <a:hlinkClick r:id="" action="ppaction://media"/>
            <a:extLst>
              <a:ext uri="{FF2B5EF4-FFF2-40B4-BE49-F238E27FC236}">
                <a16:creationId xmlns:a16="http://schemas.microsoft.com/office/drawing/2014/main" id="{D4178044-DAFE-4AEA-94EE-6B07D7936EC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44663" y="700088"/>
            <a:ext cx="8702675" cy="5456237"/>
          </a:xfrm>
          <a:prstGeom prst="rect">
            <a:avLst/>
          </a:prstGeom>
        </p:spPr>
      </p:pic>
    </p:spTree>
    <p:extLst>
      <p:ext uri="{BB962C8B-B14F-4D97-AF65-F5344CB8AC3E}">
        <p14:creationId xmlns:p14="http://schemas.microsoft.com/office/powerpoint/2010/main" val="3921597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264"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941033"/>
          </a:xfrm>
        </p:spPr>
        <p:txBody>
          <a:bodyPr>
            <a:normAutofit/>
          </a:bodyPr>
          <a:lstStyle/>
          <a:p>
            <a:r>
              <a:rPr lang="en-US" sz="3600" b="1" dirty="0"/>
              <a:t>Circuit diagram of the entire system</a:t>
            </a:r>
          </a:p>
        </p:txBody>
      </p:sp>
      <p:sp>
        <p:nvSpPr>
          <p:cNvPr id="4" name="Footer Placeholder 3"/>
          <p:cNvSpPr>
            <a:spLocks noGrp="1"/>
          </p:cNvSpPr>
          <p:nvPr>
            <p:ph type="ftr" sz="quarter" idx="11"/>
          </p:nvPr>
        </p:nvSpPr>
        <p:spPr>
          <a:xfrm>
            <a:off x="4038600" y="6492875"/>
            <a:ext cx="4114800" cy="365125"/>
          </a:xfrm>
        </p:spPr>
        <p:txBody>
          <a:bodyPr/>
          <a:lstStyle/>
          <a:p>
            <a:r>
              <a:rPr lang="en-US" dirty="0"/>
              <a:t>Engineering Exploration 2019-2020 Even</a:t>
            </a:r>
          </a:p>
        </p:txBody>
      </p:sp>
      <p:pic>
        <p:nvPicPr>
          <p:cNvPr id="8" name="Picture 7">
            <a:extLst>
              <a:ext uri="{FF2B5EF4-FFF2-40B4-BE49-F238E27FC236}">
                <a16:creationId xmlns:a16="http://schemas.microsoft.com/office/drawing/2014/main" id="{F21D0AF0-62E5-4829-8D2A-66857F6D17E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136421" y="861135"/>
            <a:ext cx="7919158" cy="5696756"/>
          </a:xfrm>
          <a:prstGeom prst="rect">
            <a:avLst/>
          </a:prstGeom>
        </p:spPr>
      </p:pic>
    </p:spTree>
    <p:extLst>
      <p:ext uri="{BB962C8B-B14F-4D97-AF65-F5344CB8AC3E}">
        <p14:creationId xmlns:p14="http://schemas.microsoft.com/office/powerpoint/2010/main" val="21018375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5035" y="136526"/>
            <a:ext cx="10515600" cy="904518"/>
          </a:xfrm>
        </p:spPr>
        <p:txBody>
          <a:bodyPr>
            <a:normAutofit/>
          </a:bodyPr>
          <a:lstStyle/>
          <a:p>
            <a:r>
              <a:rPr lang="en-US" sz="3600" b="1" dirty="0"/>
              <a:t>Flow chart / Simulink model of the entire system</a:t>
            </a:r>
          </a:p>
        </p:txBody>
      </p:sp>
      <p:sp>
        <p:nvSpPr>
          <p:cNvPr id="4" name="Footer Placeholder 3"/>
          <p:cNvSpPr>
            <a:spLocks noGrp="1"/>
          </p:cNvSpPr>
          <p:nvPr>
            <p:ph type="ftr" sz="quarter" idx="11"/>
          </p:nvPr>
        </p:nvSpPr>
        <p:spPr>
          <a:xfrm>
            <a:off x="4038600" y="6492875"/>
            <a:ext cx="4114800" cy="365125"/>
          </a:xfrm>
        </p:spPr>
        <p:txBody>
          <a:bodyPr/>
          <a:lstStyle/>
          <a:p>
            <a:r>
              <a:rPr lang="en-US" dirty="0"/>
              <a:t>Engineering Exploration 2019-2020 Even</a:t>
            </a:r>
          </a:p>
        </p:txBody>
      </p:sp>
      <p:pic>
        <p:nvPicPr>
          <p:cNvPr id="7" name="Picture 6">
            <a:extLst>
              <a:ext uri="{FF2B5EF4-FFF2-40B4-BE49-F238E27FC236}">
                <a16:creationId xmlns:a16="http://schemas.microsoft.com/office/drawing/2014/main" id="{0600A41B-23F8-4D9A-94B2-FE3ED01A0652}"/>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198919" y="839730"/>
            <a:ext cx="5199355" cy="5653145"/>
          </a:xfrm>
          <a:prstGeom prst="rect">
            <a:avLst/>
          </a:prstGeom>
        </p:spPr>
      </p:pic>
    </p:spTree>
    <p:extLst>
      <p:ext uri="{BB962C8B-B14F-4D97-AF65-F5344CB8AC3E}">
        <p14:creationId xmlns:p14="http://schemas.microsoft.com/office/powerpoint/2010/main" val="26759135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1"/>
            <a:ext cx="10515600" cy="1074198"/>
          </a:xfrm>
        </p:spPr>
        <p:txBody>
          <a:bodyPr>
            <a:normAutofit/>
          </a:bodyPr>
          <a:lstStyle/>
          <a:p>
            <a:r>
              <a:rPr lang="en-US" sz="3600" b="1" dirty="0"/>
              <a:t>Bill of materials required for the entire system</a:t>
            </a:r>
          </a:p>
        </p:txBody>
      </p:sp>
      <p:sp>
        <p:nvSpPr>
          <p:cNvPr id="4" name="Footer Placeholder 3"/>
          <p:cNvSpPr>
            <a:spLocks noGrp="1"/>
          </p:cNvSpPr>
          <p:nvPr>
            <p:ph type="ftr" sz="quarter" idx="11"/>
          </p:nvPr>
        </p:nvSpPr>
        <p:spPr>
          <a:xfrm>
            <a:off x="4038599" y="6492875"/>
            <a:ext cx="4114800" cy="365125"/>
          </a:xfrm>
        </p:spPr>
        <p:txBody>
          <a:bodyPr/>
          <a:lstStyle/>
          <a:p>
            <a:r>
              <a:rPr lang="en-US" dirty="0"/>
              <a:t>Engineering Exploration 2019-2020 Even</a:t>
            </a:r>
          </a:p>
        </p:txBody>
      </p:sp>
      <p:graphicFrame>
        <p:nvGraphicFramePr>
          <p:cNvPr id="10" name="Table 9">
            <a:extLst>
              <a:ext uri="{FF2B5EF4-FFF2-40B4-BE49-F238E27FC236}">
                <a16:creationId xmlns:a16="http://schemas.microsoft.com/office/drawing/2014/main" id="{98E0B5E9-2C41-4559-A100-53AEA8DFB72B}"/>
              </a:ext>
            </a:extLst>
          </p:cNvPr>
          <p:cNvGraphicFramePr>
            <a:graphicFrameLocks noGrp="1"/>
          </p:cNvGraphicFramePr>
          <p:nvPr>
            <p:extLst>
              <p:ext uri="{D42A27DB-BD31-4B8C-83A1-F6EECF244321}">
                <p14:modId xmlns:p14="http://schemas.microsoft.com/office/powerpoint/2010/main" val="1624008232"/>
              </p:ext>
            </p:extLst>
          </p:nvPr>
        </p:nvGraphicFramePr>
        <p:xfrm>
          <a:off x="1704514" y="781234"/>
          <a:ext cx="8416031" cy="5711644"/>
        </p:xfrm>
        <a:graphic>
          <a:graphicData uri="http://schemas.openxmlformats.org/drawingml/2006/table">
            <a:tbl>
              <a:tblPr firstRow="1" firstCol="1" bandRow="1">
                <a:tableStyleId>{5C22544A-7EE6-4342-B048-85BDC9FD1C3A}</a:tableStyleId>
              </a:tblPr>
              <a:tblGrid>
                <a:gridCol w="496625">
                  <a:extLst>
                    <a:ext uri="{9D8B030D-6E8A-4147-A177-3AD203B41FA5}">
                      <a16:colId xmlns:a16="http://schemas.microsoft.com/office/drawing/2014/main" val="3124618402"/>
                    </a:ext>
                  </a:extLst>
                </a:gridCol>
                <a:gridCol w="1676113">
                  <a:extLst>
                    <a:ext uri="{9D8B030D-6E8A-4147-A177-3AD203B41FA5}">
                      <a16:colId xmlns:a16="http://schemas.microsoft.com/office/drawing/2014/main" val="845427489"/>
                    </a:ext>
                  </a:extLst>
                </a:gridCol>
                <a:gridCol w="1367609">
                  <a:extLst>
                    <a:ext uri="{9D8B030D-6E8A-4147-A177-3AD203B41FA5}">
                      <a16:colId xmlns:a16="http://schemas.microsoft.com/office/drawing/2014/main" val="3038260468"/>
                    </a:ext>
                  </a:extLst>
                </a:gridCol>
                <a:gridCol w="1816114">
                  <a:extLst>
                    <a:ext uri="{9D8B030D-6E8A-4147-A177-3AD203B41FA5}">
                      <a16:colId xmlns:a16="http://schemas.microsoft.com/office/drawing/2014/main" val="561616372"/>
                    </a:ext>
                  </a:extLst>
                </a:gridCol>
                <a:gridCol w="869095">
                  <a:extLst>
                    <a:ext uri="{9D8B030D-6E8A-4147-A177-3AD203B41FA5}">
                      <a16:colId xmlns:a16="http://schemas.microsoft.com/office/drawing/2014/main" val="640346568"/>
                    </a:ext>
                  </a:extLst>
                </a:gridCol>
                <a:gridCol w="2190475">
                  <a:extLst>
                    <a:ext uri="{9D8B030D-6E8A-4147-A177-3AD203B41FA5}">
                      <a16:colId xmlns:a16="http://schemas.microsoft.com/office/drawing/2014/main" val="4278921523"/>
                    </a:ext>
                  </a:extLst>
                </a:gridCol>
              </a:tblGrid>
              <a:tr h="293233">
                <a:tc>
                  <a:txBody>
                    <a:bodyPr/>
                    <a:lstStyle/>
                    <a:p>
                      <a:pPr marL="0" marR="0" algn="ctr">
                        <a:lnSpc>
                          <a:spcPct val="107000"/>
                        </a:lnSpc>
                        <a:spcBef>
                          <a:spcPts val="0"/>
                        </a:spcBef>
                        <a:spcAft>
                          <a:spcPts val="0"/>
                        </a:spcAft>
                      </a:pPr>
                      <a:r>
                        <a:rPr lang="en-US" sz="1400" u="sng" dirty="0">
                          <a:solidFill>
                            <a:schemeClr val="tx1"/>
                          </a:solidFill>
                          <a:effectLst/>
                        </a:rPr>
                        <a:t>Sr.no</a:t>
                      </a:r>
                      <a:endParaRPr lang="en-US" sz="1400" u="sng"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ctr">
                        <a:lnSpc>
                          <a:spcPct val="107000"/>
                        </a:lnSpc>
                        <a:spcBef>
                          <a:spcPts val="0"/>
                        </a:spcBef>
                        <a:spcAft>
                          <a:spcPts val="0"/>
                        </a:spcAft>
                      </a:pPr>
                      <a:r>
                        <a:rPr lang="en-US" sz="1400" u="sng">
                          <a:solidFill>
                            <a:schemeClr val="tx1"/>
                          </a:solidFill>
                          <a:effectLst/>
                        </a:rPr>
                        <a:t>Part name</a:t>
                      </a:r>
                      <a:endParaRPr lang="en-US" sz="1400" u="sng">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ctr">
                        <a:lnSpc>
                          <a:spcPct val="107000"/>
                        </a:lnSpc>
                        <a:spcBef>
                          <a:spcPts val="0"/>
                        </a:spcBef>
                        <a:spcAft>
                          <a:spcPts val="0"/>
                        </a:spcAft>
                      </a:pPr>
                      <a:r>
                        <a:rPr lang="en-US" sz="1400" u="sng">
                          <a:solidFill>
                            <a:schemeClr val="tx1"/>
                          </a:solidFill>
                          <a:effectLst/>
                        </a:rPr>
                        <a:t>Material</a:t>
                      </a:r>
                      <a:endParaRPr lang="en-US" sz="1400" u="sng">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ctr">
                        <a:lnSpc>
                          <a:spcPct val="107000"/>
                        </a:lnSpc>
                        <a:spcBef>
                          <a:spcPts val="0"/>
                        </a:spcBef>
                        <a:spcAft>
                          <a:spcPts val="0"/>
                        </a:spcAft>
                      </a:pPr>
                      <a:r>
                        <a:rPr lang="en-US" sz="1400" u="sng" dirty="0">
                          <a:solidFill>
                            <a:schemeClr val="tx1"/>
                          </a:solidFill>
                          <a:effectLst/>
                        </a:rPr>
                        <a:t>Specification</a:t>
                      </a:r>
                      <a:endParaRPr lang="en-US" sz="1400" u="sng"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ctr">
                        <a:lnSpc>
                          <a:spcPct val="107000"/>
                        </a:lnSpc>
                        <a:spcBef>
                          <a:spcPts val="0"/>
                        </a:spcBef>
                        <a:spcAft>
                          <a:spcPts val="0"/>
                        </a:spcAft>
                      </a:pPr>
                      <a:r>
                        <a:rPr lang="en-US" sz="1400" u="sng" dirty="0">
                          <a:solidFill>
                            <a:schemeClr val="tx1"/>
                          </a:solidFill>
                          <a:effectLst/>
                        </a:rPr>
                        <a:t>Quantity</a:t>
                      </a:r>
                      <a:endParaRPr lang="en-US" sz="1400" u="sng"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ctr">
                        <a:lnSpc>
                          <a:spcPct val="107000"/>
                        </a:lnSpc>
                        <a:spcBef>
                          <a:spcPts val="0"/>
                        </a:spcBef>
                        <a:spcAft>
                          <a:spcPts val="0"/>
                        </a:spcAft>
                      </a:pPr>
                      <a:r>
                        <a:rPr lang="en-US" sz="1400" u="sng" dirty="0">
                          <a:solidFill>
                            <a:schemeClr val="tx1"/>
                          </a:solidFill>
                          <a:effectLst/>
                        </a:rPr>
                        <a:t>Function</a:t>
                      </a:r>
                      <a:endParaRPr lang="en-US" sz="1400" u="sng"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239047608"/>
                  </a:ext>
                </a:extLst>
              </a:tr>
              <a:tr h="436878">
                <a:tc>
                  <a:txBody>
                    <a:bodyPr/>
                    <a:lstStyle/>
                    <a:p>
                      <a:pPr marL="0" marR="0" algn="l">
                        <a:lnSpc>
                          <a:spcPct val="107000"/>
                        </a:lnSpc>
                        <a:spcBef>
                          <a:spcPts val="0"/>
                        </a:spcBef>
                        <a:spcAft>
                          <a:spcPts val="0"/>
                        </a:spcAft>
                      </a:pPr>
                      <a:r>
                        <a:rPr lang="en-US" sz="1200" dirty="0">
                          <a:solidFill>
                            <a:schemeClr val="tx1"/>
                          </a:solidFill>
                          <a:effectLst/>
                        </a:rPr>
                        <a:t>1</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Tape holder</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Acrylic sheet, plastic</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Diameter-25mm</a:t>
                      </a:r>
                    </a:p>
                    <a:p>
                      <a:pPr marL="0" marR="0" algn="l">
                        <a:lnSpc>
                          <a:spcPct val="107000"/>
                        </a:lnSpc>
                        <a:spcBef>
                          <a:spcPts val="0"/>
                        </a:spcBef>
                        <a:spcAft>
                          <a:spcPts val="0"/>
                        </a:spcAft>
                      </a:pPr>
                      <a:r>
                        <a:rPr lang="en-US" sz="1200" dirty="0">
                          <a:solidFill>
                            <a:schemeClr val="tx1"/>
                          </a:solidFill>
                          <a:effectLst/>
                        </a:rPr>
                        <a:t>Thikness-10mm</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1</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To rotate the tape roll</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701108750"/>
                  </a:ext>
                </a:extLst>
              </a:tr>
              <a:tr h="436878">
                <a:tc>
                  <a:txBody>
                    <a:bodyPr/>
                    <a:lstStyle/>
                    <a:p>
                      <a:pPr marL="0" marR="0" algn="l">
                        <a:lnSpc>
                          <a:spcPct val="107000"/>
                        </a:lnSpc>
                        <a:spcBef>
                          <a:spcPts val="0"/>
                        </a:spcBef>
                        <a:spcAft>
                          <a:spcPts val="0"/>
                        </a:spcAft>
                      </a:pPr>
                      <a:r>
                        <a:rPr lang="en-US" sz="1200">
                          <a:solidFill>
                            <a:schemeClr val="tx1"/>
                          </a:solidFill>
                          <a:effectLst/>
                        </a:rPr>
                        <a:t>2</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DC motor/stepper motor</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 </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12V, 10rpm</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2</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 </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3824068863"/>
                  </a:ext>
                </a:extLst>
              </a:tr>
              <a:tr h="436878">
                <a:tc>
                  <a:txBody>
                    <a:bodyPr/>
                    <a:lstStyle/>
                    <a:p>
                      <a:pPr marL="0" marR="0" algn="l">
                        <a:lnSpc>
                          <a:spcPct val="107000"/>
                        </a:lnSpc>
                        <a:spcBef>
                          <a:spcPts val="0"/>
                        </a:spcBef>
                        <a:spcAft>
                          <a:spcPts val="0"/>
                        </a:spcAft>
                      </a:pPr>
                      <a:r>
                        <a:rPr lang="en-US" sz="1200">
                          <a:solidFill>
                            <a:schemeClr val="tx1"/>
                          </a:solidFill>
                          <a:effectLst/>
                        </a:rPr>
                        <a:t>3</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Roller</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Acrylic sheet, plastic</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Diameter-35mm</a:t>
                      </a:r>
                    </a:p>
                    <a:p>
                      <a:pPr marL="0" marR="0" algn="l">
                        <a:lnSpc>
                          <a:spcPct val="107000"/>
                        </a:lnSpc>
                        <a:spcBef>
                          <a:spcPts val="0"/>
                        </a:spcBef>
                        <a:spcAft>
                          <a:spcPts val="0"/>
                        </a:spcAft>
                      </a:pPr>
                      <a:r>
                        <a:rPr lang="en-US" sz="1200">
                          <a:solidFill>
                            <a:schemeClr val="tx1"/>
                          </a:solidFill>
                          <a:effectLst/>
                        </a:rPr>
                        <a:t>Thikness-10mm</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1</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To rotate the tape</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3102957358"/>
                  </a:ext>
                </a:extLst>
              </a:tr>
              <a:tr h="436878">
                <a:tc>
                  <a:txBody>
                    <a:bodyPr/>
                    <a:lstStyle/>
                    <a:p>
                      <a:pPr marL="0" marR="0" algn="l">
                        <a:lnSpc>
                          <a:spcPct val="107000"/>
                        </a:lnSpc>
                        <a:spcBef>
                          <a:spcPts val="0"/>
                        </a:spcBef>
                        <a:spcAft>
                          <a:spcPts val="0"/>
                        </a:spcAft>
                      </a:pPr>
                      <a:r>
                        <a:rPr lang="en-US" sz="1200">
                          <a:solidFill>
                            <a:schemeClr val="tx1"/>
                          </a:solidFill>
                          <a:effectLst/>
                        </a:rPr>
                        <a:t>4</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Base</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Acrylic sheet, plastic</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 </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2/3</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To hold the motor and at as a base.</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3630091"/>
                  </a:ext>
                </a:extLst>
              </a:tr>
              <a:tr h="436878">
                <a:tc>
                  <a:txBody>
                    <a:bodyPr/>
                    <a:lstStyle/>
                    <a:p>
                      <a:pPr marL="0" marR="0" algn="l">
                        <a:lnSpc>
                          <a:spcPct val="107000"/>
                        </a:lnSpc>
                        <a:spcBef>
                          <a:spcPts val="0"/>
                        </a:spcBef>
                        <a:spcAft>
                          <a:spcPts val="0"/>
                        </a:spcAft>
                      </a:pPr>
                      <a:r>
                        <a:rPr lang="en-US" sz="1200">
                          <a:solidFill>
                            <a:schemeClr val="tx1"/>
                          </a:solidFill>
                          <a:effectLst/>
                        </a:rPr>
                        <a:t>5</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IR sensor</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 </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Appropriate in sensing obstacles</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1</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To sense the presence of tape</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318245127"/>
                  </a:ext>
                </a:extLst>
              </a:tr>
              <a:tr h="349841">
                <a:tc>
                  <a:txBody>
                    <a:bodyPr/>
                    <a:lstStyle/>
                    <a:p>
                      <a:pPr marL="0" marR="0" algn="l">
                        <a:lnSpc>
                          <a:spcPct val="107000"/>
                        </a:lnSpc>
                        <a:spcBef>
                          <a:spcPts val="0"/>
                        </a:spcBef>
                        <a:spcAft>
                          <a:spcPts val="0"/>
                        </a:spcAft>
                      </a:pPr>
                      <a:r>
                        <a:rPr lang="en-US" sz="1200">
                          <a:solidFill>
                            <a:schemeClr val="tx1"/>
                          </a:solidFill>
                          <a:effectLst/>
                        </a:rPr>
                        <a:t>6</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Housing of controller</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Acrylic sheets</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 </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4</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 </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3629841018"/>
                  </a:ext>
                </a:extLst>
              </a:tr>
              <a:tr h="627988">
                <a:tc>
                  <a:txBody>
                    <a:bodyPr/>
                    <a:lstStyle/>
                    <a:p>
                      <a:pPr marL="0" marR="0" algn="l">
                        <a:lnSpc>
                          <a:spcPct val="107000"/>
                        </a:lnSpc>
                        <a:spcBef>
                          <a:spcPts val="0"/>
                        </a:spcBef>
                        <a:spcAft>
                          <a:spcPts val="0"/>
                        </a:spcAft>
                      </a:pPr>
                      <a:r>
                        <a:rPr lang="en-US" sz="1200">
                          <a:solidFill>
                            <a:schemeClr val="tx1"/>
                          </a:solidFill>
                          <a:effectLst/>
                        </a:rPr>
                        <a:t>7</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Blade and a rod</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Metal and plastic respectively</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 </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1</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cutting</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400919131"/>
                  </a:ext>
                </a:extLst>
              </a:tr>
              <a:tr h="366769">
                <a:tc>
                  <a:txBody>
                    <a:bodyPr/>
                    <a:lstStyle/>
                    <a:p>
                      <a:pPr marL="0" marR="0" algn="l">
                        <a:lnSpc>
                          <a:spcPct val="107000"/>
                        </a:lnSpc>
                        <a:spcBef>
                          <a:spcPts val="0"/>
                        </a:spcBef>
                        <a:spcAft>
                          <a:spcPts val="0"/>
                        </a:spcAft>
                      </a:pPr>
                      <a:r>
                        <a:rPr lang="en-US" sz="1200">
                          <a:solidFill>
                            <a:schemeClr val="tx1"/>
                          </a:solidFill>
                          <a:effectLst/>
                        </a:rPr>
                        <a:t>8</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Device controller</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Arduino</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Arduino mega 2560</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1</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Controlling the hole process</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1806443435"/>
                  </a:ext>
                </a:extLst>
              </a:tr>
              <a:tr h="349841">
                <a:tc>
                  <a:txBody>
                    <a:bodyPr/>
                    <a:lstStyle/>
                    <a:p>
                      <a:pPr marL="0" marR="0" algn="l">
                        <a:lnSpc>
                          <a:spcPct val="107000"/>
                        </a:lnSpc>
                        <a:spcBef>
                          <a:spcPts val="0"/>
                        </a:spcBef>
                        <a:spcAft>
                          <a:spcPts val="0"/>
                        </a:spcAft>
                      </a:pPr>
                      <a:r>
                        <a:rPr lang="en-US" sz="1200">
                          <a:solidFill>
                            <a:schemeClr val="tx1"/>
                          </a:solidFill>
                          <a:effectLst/>
                        </a:rPr>
                        <a:t>9</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Servo motor</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 </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 </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1</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Rotation of tape</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1212743405"/>
                  </a:ext>
                </a:extLst>
              </a:tr>
              <a:tr h="252258">
                <a:tc>
                  <a:txBody>
                    <a:bodyPr/>
                    <a:lstStyle/>
                    <a:p>
                      <a:pPr marL="0" marR="0" algn="l">
                        <a:lnSpc>
                          <a:spcPct val="107000"/>
                        </a:lnSpc>
                        <a:spcBef>
                          <a:spcPts val="0"/>
                        </a:spcBef>
                        <a:spcAft>
                          <a:spcPts val="0"/>
                        </a:spcAft>
                      </a:pPr>
                      <a:r>
                        <a:rPr lang="en-US" sz="1200">
                          <a:solidFill>
                            <a:schemeClr val="tx1"/>
                          </a:solidFill>
                          <a:effectLst/>
                        </a:rPr>
                        <a:t>10</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Housing parts</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Acrylic sheets</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130mmx50mm</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6</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Housing of the device</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378868992"/>
                  </a:ext>
                </a:extLst>
              </a:tr>
              <a:tr h="436878">
                <a:tc>
                  <a:txBody>
                    <a:bodyPr/>
                    <a:lstStyle/>
                    <a:p>
                      <a:pPr marL="0" marR="0" algn="l">
                        <a:lnSpc>
                          <a:spcPct val="107000"/>
                        </a:lnSpc>
                        <a:spcBef>
                          <a:spcPts val="0"/>
                        </a:spcBef>
                        <a:spcAft>
                          <a:spcPts val="0"/>
                        </a:spcAft>
                      </a:pPr>
                      <a:r>
                        <a:rPr lang="en-US" sz="1200">
                          <a:solidFill>
                            <a:schemeClr val="tx1"/>
                          </a:solidFill>
                          <a:effectLst/>
                        </a:rPr>
                        <a:t>11</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Led bulbs</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 </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Red and green color</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1</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Indicating whether the process is completed or not </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3871353546"/>
                  </a:ext>
                </a:extLst>
              </a:tr>
              <a:tr h="413568">
                <a:tc>
                  <a:txBody>
                    <a:bodyPr/>
                    <a:lstStyle/>
                    <a:p>
                      <a:pPr marL="0" marR="0" algn="l">
                        <a:lnSpc>
                          <a:spcPct val="107000"/>
                        </a:lnSpc>
                        <a:spcBef>
                          <a:spcPts val="0"/>
                        </a:spcBef>
                        <a:spcAft>
                          <a:spcPts val="0"/>
                        </a:spcAft>
                      </a:pPr>
                      <a:r>
                        <a:rPr lang="en-US" sz="1200">
                          <a:solidFill>
                            <a:schemeClr val="tx1"/>
                          </a:solidFill>
                          <a:effectLst/>
                        </a:rPr>
                        <a:t>12</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12/9v battery</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 </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Power generation</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2</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For power generation</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536967035"/>
                  </a:ext>
                </a:extLst>
              </a:tr>
              <a:tr h="436878">
                <a:tc>
                  <a:txBody>
                    <a:bodyPr/>
                    <a:lstStyle/>
                    <a:p>
                      <a:pPr marL="0" marR="0" algn="l">
                        <a:lnSpc>
                          <a:spcPct val="107000"/>
                        </a:lnSpc>
                        <a:spcBef>
                          <a:spcPts val="0"/>
                        </a:spcBef>
                        <a:spcAft>
                          <a:spcPts val="0"/>
                        </a:spcAft>
                      </a:pPr>
                      <a:r>
                        <a:rPr lang="en-US" sz="1200">
                          <a:solidFill>
                            <a:schemeClr val="tx1"/>
                          </a:solidFill>
                          <a:effectLst/>
                        </a:rPr>
                        <a:t>13</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Servo motor</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 </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a:solidFill>
                            <a:schemeClr val="tx1"/>
                          </a:solidFill>
                          <a:effectLst/>
                        </a:rPr>
                        <a:t> </a:t>
                      </a:r>
                      <a:endParaRPr lang="en-US" sz="12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1</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algn="l">
                        <a:lnSpc>
                          <a:spcPct val="107000"/>
                        </a:lnSpc>
                        <a:spcBef>
                          <a:spcPts val="0"/>
                        </a:spcBef>
                        <a:spcAft>
                          <a:spcPts val="0"/>
                        </a:spcAft>
                      </a:pPr>
                      <a:r>
                        <a:rPr lang="en-US" sz="1200" dirty="0">
                          <a:solidFill>
                            <a:schemeClr val="tx1"/>
                          </a:solidFill>
                          <a:effectLst/>
                        </a:rPr>
                        <a:t>Cutting of tape through blade</a:t>
                      </a:r>
                      <a:endParaRPr lang="en-US"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8872" marR="5887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740114577"/>
                  </a:ext>
                </a:extLst>
              </a:tr>
            </a:tbl>
          </a:graphicData>
        </a:graphic>
      </p:graphicFrame>
    </p:spTree>
    <p:extLst>
      <p:ext uri="{BB962C8B-B14F-4D97-AF65-F5344CB8AC3E}">
        <p14:creationId xmlns:p14="http://schemas.microsoft.com/office/powerpoint/2010/main" val="41091333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7684" y="109496"/>
            <a:ext cx="9477652" cy="781235"/>
          </a:xfrm>
        </p:spPr>
        <p:txBody>
          <a:bodyPr>
            <a:normAutofit/>
          </a:bodyPr>
          <a:lstStyle/>
          <a:p>
            <a:r>
              <a:rPr lang="en-US" sz="3600" b="1" dirty="0"/>
              <a:t>Motor Sizing and Battery Sizing of the entire system</a:t>
            </a:r>
          </a:p>
        </p:txBody>
      </p:sp>
      <p:sp>
        <p:nvSpPr>
          <p:cNvPr id="4" name="Footer Placeholder 3"/>
          <p:cNvSpPr>
            <a:spLocks noGrp="1"/>
          </p:cNvSpPr>
          <p:nvPr>
            <p:ph type="ftr" sz="quarter" idx="11"/>
          </p:nvPr>
        </p:nvSpPr>
        <p:spPr>
          <a:xfrm>
            <a:off x="4038600" y="6418556"/>
            <a:ext cx="4114800" cy="439444"/>
          </a:xfrm>
        </p:spPr>
        <p:txBody>
          <a:bodyPr/>
          <a:lstStyle/>
          <a:p>
            <a:r>
              <a:rPr lang="en-US" dirty="0"/>
              <a:t>Engineering Exploration 2019-2020 Even</a:t>
            </a:r>
          </a:p>
        </p:txBody>
      </p:sp>
      <p:sp>
        <p:nvSpPr>
          <p:cNvPr id="8" name="Rectangle 7">
            <a:extLst>
              <a:ext uri="{FF2B5EF4-FFF2-40B4-BE49-F238E27FC236}">
                <a16:creationId xmlns:a16="http://schemas.microsoft.com/office/drawing/2014/main" id="{B71494E1-9F32-4D0E-BE57-95C92EB25842}"/>
              </a:ext>
            </a:extLst>
          </p:cNvPr>
          <p:cNvSpPr/>
          <p:nvPr/>
        </p:nvSpPr>
        <p:spPr>
          <a:xfrm>
            <a:off x="890725" y="1003177"/>
            <a:ext cx="5205275" cy="5949514"/>
          </a:xfrm>
          <a:prstGeom prst="rect">
            <a:avLst/>
          </a:prstGeom>
        </p:spPr>
        <p:txBody>
          <a:bodyPr wrap="square">
            <a:spAutoFit/>
          </a:bodyPr>
          <a:lstStyle/>
          <a:p>
            <a:pPr>
              <a:lnSpc>
                <a:spcPct val="107000"/>
              </a:lnSpc>
              <a:spcAft>
                <a:spcPts val="800"/>
              </a:spcAft>
            </a:pPr>
            <a:r>
              <a:rPr lang="en-US" b="1" u="sng" dirty="0">
                <a:latin typeface="Calibri" panose="020F0502020204030204" pitchFamily="34" charset="0"/>
                <a:ea typeface="Calibri" panose="020F0502020204030204" pitchFamily="34" charset="0"/>
                <a:cs typeface="Times New Roman" panose="02020603050405020304" pitchFamily="18" charset="0"/>
              </a:rPr>
              <a:t>MOTOR SIZING</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DC motor required =1/2</a:t>
            </a:r>
          </a:p>
          <a:p>
            <a:pPr>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Servo motor required=1</a:t>
            </a:r>
          </a:p>
          <a:p>
            <a:pPr marL="342900" marR="0" lvl="0" indent="-342900">
              <a:lnSpc>
                <a:spcPct val="107000"/>
              </a:lnSpc>
              <a:spcBef>
                <a:spcPts val="0"/>
              </a:spcBef>
              <a:spcAft>
                <a:spcPts val="0"/>
              </a:spcAft>
              <a:buFont typeface="+mj-lt"/>
              <a:buAutoNum type="arabicPeriod"/>
            </a:pPr>
            <a:r>
              <a:rPr lang="en-US" dirty="0">
                <a:latin typeface="Calibri" panose="020F0502020204030204" pitchFamily="34" charset="0"/>
                <a:ea typeface="Calibri" panose="020F0502020204030204" pitchFamily="34" charset="0"/>
                <a:cs typeface="Times New Roman" panose="02020603050405020304" pitchFamily="18" charset="0"/>
              </a:rPr>
              <a:t>For tape roller</a:t>
            </a:r>
          </a:p>
          <a:p>
            <a:pPr marL="342900" marR="0" lvl="0" indent="-342900">
              <a:lnSpc>
                <a:spcPct val="107000"/>
              </a:lnSpc>
              <a:spcBef>
                <a:spcPts val="0"/>
              </a:spcBef>
              <a:spcAft>
                <a:spcPts val="0"/>
              </a:spcAft>
              <a:buFont typeface="+mj-lt"/>
              <a:buAutoNum type="arabicPeriod"/>
            </a:pPr>
            <a:r>
              <a:rPr lang="en-US" dirty="0">
                <a:latin typeface="Calibri" panose="020F0502020204030204" pitchFamily="34" charset="0"/>
                <a:ea typeface="Calibri" panose="020F0502020204030204" pitchFamily="34" charset="0"/>
                <a:cs typeface="Times New Roman" panose="02020603050405020304" pitchFamily="18" charset="0"/>
              </a:rPr>
              <a:t>Passing of tape</a:t>
            </a:r>
          </a:p>
          <a:p>
            <a:pPr marL="342900" marR="0" lvl="0" indent="-342900">
              <a:lnSpc>
                <a:spcPct val="107000"/>
              </a:lnSpc>
              <a:spcBef>
                <a:spcPts val="0"/>
              </a:spcBef>
              <a:spcAft>
                <a:spcPts val="0"/>
              </a:spcAft>
              <a:buFont typeface="+mj-lt"/>
              <a:buAutoNum type="arabicPeriod"/>
            </a:pPr>
            <a:r>
              <a:rPr lang="en-US" dirty="0">
                <a:latin typeface="Calibri" panose="020F0502020204030204" pitchFamily="34" charset="0"/>
                <a:ea typeface="Calibri" panose="020F0502020204030204" pitchFamily="34" charset="0"/>
                <a:cs typeface="Times New Roman" panose="02020603050405020304" pitchFamily="18" charset="0"/>
              </a:rPr>
              <a:t>Cutting of tape</a:t>
            </a:r>
          </a:p>
          <a:p>
            <a:pPr marL="342900" marR="0" lvl="0" indent="-342900">
              <a:lnSpc>
                <a:spcPct val="107000"/>
              </a:lnSpc>
              <a:spcBef>
                <a:spcPts val="0"/>
              </a:spcBef>
              <a:spcAft>
                <a:spcPts val="800"/>
              </a:spcAft>
              <a:buFont typeface="+mj-lt"/>
              <a:buAutoNum type="arabicPeriod"/>
            </a:pPr>
            <a:r>
              <a:rPr lang="en-US" dirty="0">
                <a:latin typeface="Calibri" panose="020F0502020204030204" pitchFamily="34" charset="0"/>
                <a:ea typeface="Calibri" panose="020F0502020204030204" pitchFamily="34" charset="0"/>
                <a:cs typeface="Times New Roman" panose="02020603050405020304" pitchFamily="18" charset="0"/>
              </a:rPr>
              <a:t>FOS=1.5</a:t>
            </a:r>
          </a:p>
          <a:p>
            <a:pPr>
              <a:lnSpc>
                <a:spcPct val="107000"/>
              </a:lnSpc>
              <a:spcAft>
                <a:spcPts val="800"/>
              </a:spcAft>
            </a:pPr>
            <a:r>
              <a:rPr lang="en-US" b="1" u="sng" dirty="0">
                <a:latin typeface="Calibri" panose="020F0502020204030204" pitchFamily="34" charset="0"/>
                <a:ea typeface="Calibri" panose="020F0502020204030204" pitchFamily="34" charset="0"/>
                <a:cs typeface="Times New Roman" panose="02020603050405020304" pitchFamily="18" charset="0"/>
              </a:rPr>
              <a:t>1.For tape rolling and Passing of tape</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Total mass acting=500gm=0.5kg</a:t>
            </a:r>
          </a:p>
          <a:p>
            <a:pPr>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Radius=2cm</a:t>
            </a:r>
          </a:p>
          <a:p>
            <a:pPr>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Torque=m*r=0.5*2*1.5=1.5kg-cm</a:t>
            </a:r>
          </a:p>
          <a:p>
            <a:pPr>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rpm of motor required=60 rpm</a:t>
            </a:r>
          </a:p>
          <a:p>
            <a:pPr lvl="0">
              <a:lnSpc>
                <a:spcPct val="107000"/>
              </a:lnSpc>
              <a:spcAft>
                <a:spcPts val="800"/>
              </a:spcAft>
            </a:pPr>
            <a:r>
              <a:rPr lang="en-US" b="1" u="sng" dirty="0">
                <a:latin typeface="Calibri" panose="020F0502020204030204" pitchFamily="34" charset="0"/>
                <a:ea typeface="Calibri" panose="020F0502020204030204" pitchFamily="34" charset="0"/>
                <a:cs typeface="Times New Roman" panose="02020603050405020304" pitchFamily="18" charset="0"/>
              </a:rPr>
              <a:t>3.Cutting of tape</a:t>
            </a:r>
            <a:endParaRPr lang="en-US" dirty="0">
              <a:latin typeface="Calibri" panose="020F0502020204030204" pitchFamily="34" charset="0"/>
              <a:ea typeface="Calibri" panose="020F0502020204030204" pitchFamily="34" charset="0"/>
              <a:cs typeface="Times New Roman" panose="02020603050405020304" pitchFamily="18" charset="0"/>
            </a:endParaRPr>
          </a:p>
          <a:p>
            <a:pPr lvl="0">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We will be using servo motor for movement of blade in angels for cutting of tape.</a:t>
            </a:r>
          </a:p>
          <a:p>
            <a:pPr>
              <a:lnSpc>
                <a:spcPct val="107000"/>
              </a:lnSpc>
              <a:spcAft>
                <a:spcPts val="800"/>
              </a:spcAft>
            </a:pPr>
            <a:endParaRPr lang="en-US" dirty="0">
              <a:solidFill>
                <a:srgbClr val="FF0000"/>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1B7EC7C6-AAC2-4CE0-8E7F-09DBFFE7FFAF}"/>
              </a:ext>
            </a:extLst>
          </p:cNvPr>
          <p:cNvSpPr txBox="1"/>
          <p:nvPr/>
        </p:nvSpPr>
        <p:spPr>
          <a:xfrm>
            <a:off x="6453326" y="1003177"/>
            <a:ext cx="5299969" cy="3065647"/>
          </a:xfrm>
          <a:prstGeom prst="rect">
            <a:avLst/>
          </a:prstGeom>
          <a:noFill/>
        </p:spPr>
        <p:txBody>
          <a:bodyPr wrap="square" rtlCol="0">
            <a:spAutoFit/>
          </a:bodyPr>
          <a:lstStyle/>
          <a:p>
            <a:pPr lvl="0">
              <a:lnSpc>
                <a:spcPct val="107000"/>
              </a:lnSpc>
              <a:spcAft>
                <a:spcPts val="800"/>
              </a:spcAft>
            </a:pPr>
            <a:r>
              <a:rPr lang="en-US" b="1" u="sng" dirty="0">
                <a:latin typeface="Calibri" panose="020F0502020204030204" pitchFamily="34" charset="0"/>
                <a:ea typeface="Calibri" panose="020F0502020204030204" pitchFamily="34" charset="0"/>
                <a:cs typeface="Times New Roman" panose="02020603050405020304" pitchFamily="18" charset="0"/>
              </a:rPr>
              <a:t>BATTERY SIZING</a:t>
            </a:r>
            <a:endParaRPr lang="en-US" dirty="0">
              <a:latin typeface="Calibri" panose="020F0502020204030204" pitchFamily="34" charset="0"/>
              <a:ea typeface="Calibri" panose="020F0502020204030204" pitchFamily="34" charset="0"/>
              <a:cs typeface="Times New Roman" panose="02020603050405020304" pitchFamily="18" charset="0"/>
            </a:endParaRPr>
          </a:p>
          <a:p>
            <a:pPr lvl="0">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No. of Motors=2</a:t>
            </a:r>
          </a:p>
          <a:p>
            <a:pPr lvl="0">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Assuming current supply=0.3A</a:t>
            </a:r>
          </a:p>
          <a:p>
            <a:pPr lvl="0">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Should run efficiently for 3 hours</a:t>
            </a:r>
          </a:p>
          <a:p>
            <a:pPr lvl="0">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Therefor battery sizing=no of motors*current supply*no of hours</a:t>
            </a:r>
          </a:p>
          <a:p>
            <a:pPr lvl="0">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                                         =2*3*0.3</a:t>
            </a:r>
          </a:p>
          <a:p>
            <a:pPr lvl="0">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                                        </a:t>
            </a:r>
            <a:r>
              <a:rPr lang="en-US" b="1" u="sng" dirty="0">
                <a:latin typeface="Calibri" panose="020F0502020204030204" pitchFamily="34" charset="0"/>
                <a:ea typeface="Calibri" panose="020F0502020204030204" pitchFamily="34" charset="0"/>
                <a:cs typeface="Times New Roman" panose="02020603050405020304" pitchFamily="18" charset="0"/>
              </a:rPr>
              <a:t>=1.8Ah</a:t>
            </a:r>
            <a:endParaRPr lang="en-US"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85033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8099" y="72162"/>
            <a:ext cx="10515600" cy="1090011"/>
          </a:xfrm>
        </p:spPr>
        <p:txBody>
          <a:bodyPr>
            <a:normAutofit/>
          </a:bodyPr>
          <a:lstStyle/>
          <a:p>
            <a:r>
              <a:rPr lang="en-US" sz="3600" b="1" dirty="0"/>
              <a:t>Functional specifications of the entire system</a:t>
            </a:r>
          </a:p>
        </p:txBody>
      </p:sp>
      <p:sp>
        <p:nvSpPr>
          <p:cNvPr id="4" name="Footer Placeholder 3"/>
          <p:cNvSpPr>
            <a:spLocks noGrp="1"/>
          </p:cNvSpPr>
          <p:nvPr>
            <p:ph type="ftr" sz="quarter" idx="11"/>
          </p:nvPr>
        </p:nvSpPr>
        <p:spPr/>
        <p:txBody>
          <a:bodyPr/>
          <a:lstStyle/>
          <a:p>
            <a:r>
              <a:rPr lang="en-US"/>
              <a:t>Engineering Exploration 2019-2020 Even</a:t>
            </a:r>
          </a:p>
        </p:txBody>
      </p:sp>
      <p:graphicFrame>
        <p:nvGraphicFramePr>
          <p:cNvPr id="7" name="Table 6">
            <a:extLst>
              <a:ext uri="{FF2B5EF4-FFF2-40B4-BE49-F238E27FC236}">
                <a16:creationId xmlns:a16="http://schemas.microsoft.com/office/drawing/2014/main" id="{7FF45BCC-666C-4144-8AC1-6377EE5F4AD3}"/>
              </a:ext>
            </a:extLst>
          </p:cNvPr>
          <p:cNvGraphicFramePr>
            <a:graphicFrameLocks noGrp="1"/>
          </p:cNvGraphicFramePr>
          <p:nvPr>
            <p:extLst>
              <p:ext uri="{D42A27DB-BD31-4B8C-83A1-F6EECF244321}">
                <p14:modId xmlns:p14="http://schemas.microsoft.com/office/powerpoint/2010/main" val="3554407716"/>
              </p:ext>
            </p:extLst>
          </p:nvPr>
        </p:nvGraphicFramePr>
        <p:xfrm>
          <a:off x="2824579" y="985421"/>
          <a:ext cx="6542841" cy="5370929"/>
        </p:xfrm>
        <a:graphic>
          <a:graphicData uri="http://schemas.openxmlformats.org/drawingml/2006/table">
            <a:tbl>
              <a:tblPr firstRow="1" firstCol="1" bandRow="1">
                <a:tableStyleId>{5C22544A-7EE6-4342-B048-85BDC9FD1C3A}</a:tableStyleId>
              </a:tblPr>
              <a:tblGrid>
                <a:gridCol w="557540">
                  <a:extLst>
                    <a:ext uri="{9D8B030D-6E8A-4147-A177-3AD203B41FA5}">
                      <a16:colId xmlns:a16="http://schemas.microsoft.com/office/drawing/2014/main" val="2507104309"/>
                    </a:ext>
                  </a:extLst>
                </a:gridCol>
                <a:gridCol w="1642834">
                  <a:extLst>
                    <a:ext uri="{9D8B030D-6E8A-4147-A177-3AD203B41FA5}">
                      <a16:colId xmlns:a16="http://schemas.microsoft.com/office/drawing/2014/main" val="3803790490"/>
                    </a:ext>
                  </a:extLst>
                </a:gridCol>
                <a:gridCol w="4342467">
                  <a:extLst>
                    <a:ext uri="{9D8B030D-6E8A-4147-A177-3AD203B41FA5}">
                      <a16:colId xmlns:a16="http://schemas.microsoft.com/office/drawing/2014/main" val="1456759250"/>
                    </a:ext>
                  </a:extLst>
                </a:gridCol>
              </a:tblGrid>
              <a:tr h="620627">
                <a:tc>
                  <a:txBody>
                    <a:bodyPr/>
                    <a:lstStyle/>
                    <a:p>
                      <a:pPr marL="0" marR="0">
                        <a:lnSpc>
                          <a:spcPct val="107000"/>
                        </a:lnSpc>
                        <a:spcBef>
                          <a:spcPts val="0"/>
                        </a:spcBef>
                        <a:spcAft>
                          <a:spcPts val="0"/>
                        </a:spcAft>
                      </a:pPr>
                      <a:r>
                        <a:rPr lang="en-US" sz="1600" dirty="0">
                          <a:solidFill>
                            <a:schemeClr val="tx1"/>
                          </a:solidFill>
                          <a:effectLst/>
                        </a:rPr>
                        <a:t>SR.NO</a:t>
                      </a:r>
                      <a:endParaRPr lang="en-US" sz="9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26" marR="54826"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marL="0" marR="0">
                        <a:lnSpc>
                          <a:spcPct val="107000"/>
                        </a:lnSpc>
                        <a:spcBef>
                          <a:spcPts val="0"/>
                        </a:spcBef>
                        <a:spcAft>
                          <a:spcPts val="0"/>
                        </a:spcAft>
                      </a:pPr>
                      <a:r>
                        <a:rPr lang="en-US" sz="1600">
                          <a:solidFill>
                            <a:schemeClr val="tx1"/>
                          </a:solidFill>
                          <a:effectLst/>
                        </a:rPr>
                        <a:t>FUNCTIONS</a:t>
                      </a:r>
                      <a:endParaRPr lang="en-US" sz="9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26" marR="54826"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marL="0" marR="0">
                        <a:lnSpc>
                          <a:spcPct val="107000"/>
                        </a:lnSpc>
                        <a:spcBef>
                          <a:spcPts val="0"/>
                        </a:spcBef>
                        <a:spcAft>
                          <a:spcPts val="0"/>
                        </a:spcAft>
                      </a:pPr>
                      <a:r>
                        <a:rPr lang="en-US" sz="1600" dirty="0">
                          <a:solidFill>
                            <a:schemeClr val="tx1"/>
                          </a:solidFill>
                          <a:effectLst/>
                        </a:rPr>
                        <a:t>SPECIFICATIONS</a:t>
                      </a:r>
                      <a:endParaRPr lang="en-US" sz="9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26" marR="54826"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96107789"/>
                  </a:ext>
                </a:extLst>
              </a:tr>
              <a:tr h="630502">
                <a:tc>
                  <a:txBody>
                    <a:bodyPr/>
                    <a:lstStyle/>
                    <a:p>
                      <a:pPr marL="0" marR="0">
                        <a:lnSpc>
                          <a:spcPct val="107000"/>
                        </a:lnSpc>
                        <a:spcBef>
                          <a:spcPts val="0"/>
                        </a:spcBef>
                        <a:spcAft>
                          <a:spcPts val="0"/>
                        </a:spcAft>
                      </a:pPr>
                      <a:r>
                        <a:rPr lang="en-US" sz="1600" dirty="0">
                          <a:solidFill>
                            <a:schemeClr val="tx1"/>
                          </a:solidFill>
                          <a:effectLst/>
                        </a:rPr>
                        <a:t>1</a:t>
                      </a:r>
                      <a:endParaRPr lang="en-US" sz="9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26" marR="54826"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marL="0" marR="0">
                        <a:lnSpc>
                          <a:spcPct val="107000"/>
                        </a:lnSpc>
                        <a:spcBef>
                          <a:spcPts val="0"/>
                        </a:spcBef>
                        <a:spcAft>
                          <a:spcPts val="0"/>
                        </a:spcAft>
                      </a:pPr>
                      <a:r>
                        <a:rPr lang="en-US" sz="1600">
                          <a:solidFill>
                            <a:schemeClr val="tx1"/>
                          </a:solidFill>
                          <a:effectLst/>
                        </a:rPr>
                        <a:t>Holding of the tape</a:t>
                      </a:r>
                      <a:endParaRPr lang="en-US" sz="9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26" marR="54826"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marL="0" marR="0">
                        <a:lnSpc>
                          <a:spcPct val="107000"/>
                        </a:lnSpc>
                        <a:spcBef>
                          <a:spcPts val="0"/>
                        </a:spcBef>
                        <a:spcAft>
                          <a:spcPts val="0"/>
                        </a:spcAft>
                      </a:pPr>
                      <a:r>
                        <a:rPr lang="en-US" sz="1600">
                          <a:solidFill>
                            <a:schemeClr val="tx1"/>
                          </a:solidFill>
                          <a:effectLst/>
                        </a:rPr>
                        <a:t>Tape should be held or kept in this unit.</a:t>
                      </a:r>
                      <a:endParaRPr lang="en-US" sz="9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26" marR="54826"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400883255"/>
                  </a:ext>
                </a:extLst>
              </a:tr>
              <a:tr h="630502">
                <a:tc>
                  <a:txBody>
                    <a:bodyPr/>
                    <a:lstStyle/>
                    <a:p>
                      <a:pPr marL="0" marR="0">
                        <a:lnSpc>
                          <a:spcPct val="107000"/>
                        </a:lnSpc>
                        <a:spcBef>
                          <a:spcPts val="0"/>
                        </a:spcBef>
                        <a:spcAft>
                          <a:spcPts val="0"/>
                        </a:spcAft>
                      </a:pPr>
                      <a:r>
                        <a:rPr lang="en-US" sz="1600">
                          <a:solidFill>
                            <a:schemeClr val="tx1"/>
                          </a:solidFill>
                          <a:effectLst/>
                        </a:rPr>
                        <a:t>2</a:t>
                      </a:r>
                      <a:endParaRPr lang="en-US" sz="9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26" marR="54826"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marL="0" marR="0">
                        <a:lnSpc>
                          <a:spcPct val="107000"/>
                        </a:lnSpc>
                        <a:spcBef>
                          <a:spcPts val="0"/>
                        </a:spcBef>
                        <a:spcAft>
                          <a:spcPts val="0"/>
                        </a:spcAft>
                      </a:pPr>
                      <a:r>
                        <a:rPr lang="en-US" sz="1600">
                          <a:solidFill>
                            <a:schemeClr val="tx1"/>
                          </a:solidFill>
                          <a:effectLst/>
                        </a:rPr>
                        <a:t>Rolling of the tape</a:t>
                      </a:r>
                      <a:endParaRPr lang="en-US" sz="9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26" marR="54826"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marL="0" marR="0">
                        <a:lnSpc>
                          <a:spcPct val="107000"/>
                        </a:lnSpc>
                        <a:spcBef>
                          <a:spcPts val="0"/>
                        </a:spcBef>
                        <a:spcAft>
                          <a:spcPts val="0"/>
                        </a:spcAft>
                      </a:pPr>
                      <a:r>
                        <a:rPr lang="en-US" sz="1600">
                          <a:solidFill>
                            <a:schemeClr val="tx1"/>
                          </a:solidFill>
                          <a:effectLst/>
                        </a:rPr>
                        <a:t>The tape should rotate with DC motor</a:t>
                      </a:r>
                      <a:endParaRPr lang="en-US" sz="9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26" marR="54826"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037596782"/>
                  </a:ext>
                </a:extLst>
              </a:tr>
              <a:tr h="952932">
                <a:tc>
                  <a:txBody>
                    <a:bodyPr/>
                    <a:lstStyle/>
                    <a:p>
                      <a:pPr marL="0" marR="0">
                        <a:lnSpc>
                          <a:spcPct val="107000"/>
                        </a:lnSpc>
                        <a:spcBef>
                          <a:spcPts val="0"/>
                        </a:spcBef>
                        <a:spcAft>
                          <a:spcPts val="0"/>
                        </a:spcAft>
                      </a:pPr>
                      <a:r>
                        <a:rPr lang="en-US" sz="1600">
                          <a:solidFill>
                            <a:schemeClr val="tx1"/>
                          </a:solidFill>
                          <a:effectLst/>
                        </a:rPr>
                        <a:t>3</a:t>
                      </a:r>
                      <a:endParaRPr lang="en-US" sz="9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26" marR="54826"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marL="0" marR="0">
                        <a:lnSpc>
                          <a:spcPct val="107000"/>
                        </a:lnSpc>
                        <a:spcBef>
                          <a:spcPts val="0"/>
                        </a:spcBef>
                        <a:spcAft>
                          <a:spcPts val="0"/>
                        </a:spcAft>
                      </a:pPr>
                      <a:r>
                        <a:rPr lang="en-US" sz="1600" dirty="0">
                          <a:solidFill>
                            <a:schemeClr val="tx1"/>
                          </a:solidFill>
                          <a:effectLst/>
                        </a:rPr>
                        <a:t>Sensing and refilling of tape</a:t>
                      </a:r>
                      <a:endParaRPr lang="en-US" sz="9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26" marR="54826"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marL="0" marR="0">
                        <a:lnSpc>
                          <a:spcPct val="107000"/>
                        </a:lnSpc>
                        <a:spcBef>
                          <a:spcPts val="0"/>
                        </a:spcBef>
                        <a:spcAft>
                          <a:spcPts val="0"/>
                        </a:spcAft>
                      </a:pPr>
                      <a:r>
                        <a:rPr lang="en-US" sz="1600" dirty="0">
                          <a:solidFill>
                            <a:schemeClr val="tx1"/>
                          </a:solidFill>
                          <a:effectLst/>
                        </a:rPr>
                        <a:t>IR sensor should sense when the tape is empty so that it should be refiled.</a:t>
                      </a:r>
                      <a:endParaRPr lang="en-US" sz="9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26" marR="54826"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900674900"/>
                  </a:ext>
                </a:extLst>
              </a:tr>
              <a:tr h="952932">
                <a:tc>
                  <a:txBody>
                    <a:bodyPr/>
                    <a:lstStyle/>
                    <a:p>
                      <a:pPr marL="0" marR="0">
                        <a:lnSpc>
                          <a:spcPct val="107000"/>
                        </a:lnSpc>
                        <a:spcBef>
                          <a:spcPts val="0"/>
                        </a:spcBef>
                        <a:spcAft>
                          <a:spcPts val="0"/>
                        </a:spcAft>
                      </a:pPr>
                      <a:r>
                        <a:rPr lang="en-US" sz="1600">
                          <a:solidFill>
                            <a:schemeClr val="tx1"/>
                          </a:solidFill>
                          <a:effectLst/>
                        </a:rPr>
                        <a:t>4</a:t>
                      </a:r>
                      <a:endParaRPr lang="en-US" sz="9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26" marR="54826"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marL="0" marR="0">
                        <a:lnSpc>
                          <a:spcPct val="107000"/>
                        </a:lnSpc>
                        <a:spcBef>
                          <a:spcPts val="0"/>
                        </a:spcBef>
                        <a:spcAft>
                          <a:spcPts val="0"/>
                        </a:spcAft>
                      </a:pPr>
                      <a:r>
                        <a:rPr lang="en-US" sz="1600">
                          <a:solidFill>
                            <a:schemeClr val="tx1"/>
                          </a:solidFill>
                          <a:effectLst/>
                        </a:rPr>
                        <a:t>Dispense the cut tape</a:t>
                      </a:r>
                      <a:endParaRPr lang="en-US" sz="9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26" marR="54826"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marL="0" marR="0">
                        <a:lnSpc>
                          <a:spcPct val="107000"/>
                        </a:lnSpc>
                        <a:spcBef>
                          <a:spcPts val="0"/>
                        </a:spcBef>
                        <a:spcAft>
                          <a:spcPts val="0"/>
                        </a:spcAft>
                      </a:pPr>
                      <a:r>
                        <a:rPr lang="en-US" sz="1600">
                          <a:solidFill>
                            <a:schemeClr val="tx1"/>
                          </a:solidFill>
                          <a:effectLst/>
                        </a:rPr>
                        <a:t>The tape should be dispensed out so that it can be cut and the user can take it out.</a:t>
                      </a:r>
                      <a:endParaRPr lang="en-US" sz="9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26" marR="54826"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95888112"/>
                  </a:ext>
                </a:extLst>
              </a:tr>
              <a:tr h="952932">
                <a:tc>
                  <a:txBody>
                    <a:bodyPr/>
                    <a:lstStyle/>
                    <a:p>
                      <a:pPr marL="0" marR="0">
                        <a:lnSpc>
                          <a:spcPct val="107000"/>
                        </a:lnSpc>
                        <a:spcBef>
                          <a:spcPts val="0"/>
                        </a:spcBef>
                        <a:spcAft>
                          <a:spcPts val="0"/>
                        </a:spcAft>
                      </a:pPr>
                      <a:r>
                        <a:rPr lang="en-US" sz="1600">
                          <a:solidFill>
                            <a:schemeClr val="tx1"/>
                          </a:solidFill>
                          <a:effectLst/>
                        </a:rPr>
                        <a:t>5</a:t>
                      </a:r>
                      <a:endParaRPr lang="en-US" sz="9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26" marR="54826"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marL="0" marR="0">
                        <a:lnSpc>
                          <a:spcPct val="107000"/>
                        </a:lnSpc>
                        <a:spcBef>
                          <a:spcPts val="0"/>
                        </a:spcBef>
                        <a:spcAft>
                          <a:spcPts val="0"/>
                        </a:spcAft>
                      </a:pPr>
                      <a:r>
                        <a:rPr lang="en-US" sz="1600">
                          <a:solidFill>
                            <a:schemeClr val="tx1"/>
                          </a:solidFill>
                          <a:effectLst/>
                        </a:rPr>
                        <a:t>Cutting of tape</a:t>
                      </a:r>
                      <a:endParaRPr lang="en-US" sz="9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26" marR="54826"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marL="0" marR="0">
                        <a:lnSpc>
                          <a:spcPct val="107000"/>
                        </a:lnSpc>
                        <a:spcBef>
                          <a:spcPts val="0"/>
                        </a:spcBef>
                        <a:spcAft>
                          <a:spcPts val="0"/>
                        </a:spcAft>
                      </a:pPr>
                      <a:r>
                        <a:rPr lang="en-US" sz="1600" dirty="0">
                          <a:solidFill>
                            <a:schemeClr val="tx1"/>
                          </a:solidFill>
                          <a:effectLst/>
                        </a:rPr>
                        <a:t>When the tape is dispensed it should cut the tape one by one of the specified length.</a:t>
                      </a:r>
                      <a:endParaRPr lang="en-US" sz="9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26" marR="54826"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729757650"/>
                  </a:ext>
                </a:extLst>
              </a:tr>
              <a:tr h="630502">
                <a:tc>
                  <a:txBody>
                    <a:bodyPr/>
                    <a:lstStyle/>
                    <a:p>
                      <a:pPr marL="0" marR="0">
                        <a:lnSpc>
                          <a:spcPct val="107000"/>
                        </a:lnSpc>
                        <a:spcBef>
                          <a:spcPts val="0"/>
                        </a:spcBef>
                        <a:spcAft>
                          <a:spcPts val="0"/>
                        </a:spcAft>
                      </a:pPr>
                      <a:r>
                        <a:rPr lang="en-US" sz="1600">
                          <a:solidFill>
                            <a:schemeClr val="tx1"/>
                          </a:solidFill>
                          <a:effectLst/>
                        </a:rPr>
                        <a:t>6</a:t>
                      </a:r>
                      <a:endParaRPr lang="en-US" sz="9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26" marR="54826"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marL="0" marR="0">
                        <a:lnSpc>
                          <a:spcPct val="107000"/>
                        </a:lnSpc>
                        <a:spcBef>
                          <a:spcPts val="0"/>
                        </a:spcBef>
                        <a:spcAft>
                          <a:spcPts val="0"/>
                        </a:spcAft>
                      </a:pPr>
                      <a:r>
                        <a:rPr lang="en-US" sz="1600" dirty="0">
                          <a:solidFill>
                            <a:schemeClr val="tx1"/>
                          </a:solidFill>
                          <a:effectLst/>
                        </a:rPr>
                        <a:t>Process indication</a:t>
                      </a:r>
                      <a:endParaRPr lang="en-US" sz="9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26" marR="54826"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marL="0" marR="0">
                        <a:lnSpc>
                          <a:spcPct val="107000"/>
                        </a:lnSpc>
                        <a:spcBef>
                          <a:spcPts val="0"/>
                        </a:spcBef>
                        <a:spcAft>
                          <a:spcPts val="0"/>
                        </a:spcAft>
                      </a:pPr>
                      <a:r>
                        <a:rPr lang="en-US" sz="1600" dirty="0">
                          <a:solidFill>
                            <a:schemeClr val="tx1"/>
                          </a:solidFill>
                          <a:effectLst/>
                        </a:rPr>
                        <a:t>Should indicate through led bulb when the process is complete.</a:t>
                      </a:r>
                      <a:endParaRPr lang="en-US" sz="9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26" marR="54826"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529173038"/>
                  </a:ext>
                </a:extLst>
              </a:tr>
            </a:tbl>
          </a:graphicData>
        </a:graphic>
      </p:graphicFrame>
    </p:spTree>
    <p:extLst>
      <p:ext uri="{BB962C8B-B14F-4D97-AF65-F5344CB8AC3E}">
        <p14:creationId xmlns:p14="http://schemas.microsoft.com/office/powerpoint/2010/main" val="30164516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6063" y="2480529"/>
            <a:ext cx="10515600" cy="1325563"/>
          </a:xfrm>
        </p:spPr>
        <p:txBody>
          <a:bodyPr>
            <a:normAutofit/>
          </a:bodyPr>
          <a:lstStyle/>
          <a:p>
            <a:pPr algn="ctr"/>
            <a:r>
              <a:rPr lang="en-US" sz="5400" b="1" dirty="0"/>
              <a:t>Modeling and Simulation</a:t>
            </a:r>
          </a:p>
        </p:txBody>
      </p:sp>
      <p:sp>
        <p:nvSpPr>
          <p:cNvPr id="4" name="Footer Placeholder 3"/>
          <p:cNvSpPr>
            <a:spLocks noGrp="1"/>
          </p:cNvSpPr>
          <p:nvPr>
            <p:ph type="ftr" sz="quarter" idx="11"/>
          </p:nvPr>
        </p:nvSpPr>
        <p:spPr/>
        <p:txBody>
          <a:bodyPr/>
          <a:lstStyle/>
          <a:p>
            <a:r>
              <a:rPr lang="en-US" dirty="0"/>
              <a:t>Engineering Exploration 2019-2020 Even</a:t>
            </a:r>
          </a:p>
        </p:txBody>
      </p:sp>
    </p:spTree>
    <p:extLst>
      <p:ext uri="{BB962C8B-B14F-4D97-AF65-F5344CB8AC3E}">
        <p14:creationId xmlns:p14="http://schemas.microsoft.com/office/powerpoint/2010/main" val="28998275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a:t>Engineering Exploration 2019-2020 Even</a:t>
            </a:r>
          </a:p>
        </p:txBody>
      </p:sp>
      <p:pic>
        <p:nvPicPr>
          <p:cNvPr id="9" name="WhatsApp Video 2020-05-19 at 4.38.04 PM">
            <a:hlinkClick r:id="" action="ppaction://media"/>
            <a:extLst>
              <a:ext uri="{FF2B5EF4-FFF2-40B4-BE49-F238E27FC236}">
                <a16:creationId xmlns:a16="http://schemas.microsoft.com/office/drawing/2014/main" id="{DAB59D32-3619-4067-A6B1-CAE946EB818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354769" y="673999"/>
            <a:ext cx="9482462" cy="5367958"/>
          </a:xfrm>
          <a:prstGeom prst="rect">
            <a:avLst/>
          </a:prstGeom>
        </p:spPr>
      </p:pic>
      <p:sp>
        <p:nvSpPr>
          <p:cNvPr id="10" name="TextBox 9">
            <a:extLst>
              <a:ext uri="{FF2B5EF4-FFF2-40B4-BE49-F238E27FC236}">
                <a16:creationId xmlns:a16="http://schemas.microsoft.com/office/drawing/2014/main" id="{1F87F801-E501-4182-8536-59EAAFF1623D}"/>
              </a:ext>
            </a:extLst>
          </p:cNvPr>
          <p:cNvSpPr txBox="1"/>
          <p:nvPr/>
        </p:nvSpPr>
        <p:spPr>
          <a:xfrm>
            <a:off x="159798" y="98690"/>
            <a:ext cx="5936202" cy="646331"/>
          </a:xfrm>
          <a:prstGeom prst="rect">
            <a:avLst/>
          </a:prstGeom>
          <a:noFill/>
        </p:spPr>
        <p:txBody>
          <a:bodyPr wrap="square" rtlCol="0">
            <a:spAutoFit/>
          </a:bodyPr>
          <a:lstStyle/>
          <a:p>
            <a:r>
              <a:rPr lang="en-US" sz="3600" b="1" dirty="0">
                <a:latin typeface="+mj-lt"/>
                <a:ea typeface="+mj-ea"/>
                <a:cs typeface="+mj-cs"/>
              </a:rPr>
              <a:t>Model</a:t>
            </a:r>
            <a:r>
              <a:rPr lang="en-US" sz="3600" dirty="0"/>
              <a:t> </a:t>
            </a:r>
            <a:r>
              <a:rPr lang="en-US" sz="3600" b="1" dirty="0">
                <a:latin typeface="+mj-lt"/>
                <a:ea typeface="+mj-ea"/>
                <a:cs typeface="+mj-cs"/>
              </a:rPr>
              <a:t>Simulation</a:t>
            </a:r>
          </a:p>
        </p:txBody>
      </p:sp>
    </p:spTree>
    <p:extLst>
      <p:ext uri="{BB962C8B-B14F-4D97-AF65-F5344CB8AC3E}">
        <p14:creationId xmlns:p14="http://schemas.microsoft.com/office/powerpoint/2010/main" val="3091949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366"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96" y="0"/>
            <a:ext cx="10515600" cy="1325563"/>
          </a:xfrm>
        </p:spPr>
        <p:txBody>
          <a:bodyPr>
            <a:normAutofit/>
          </a:bodyPr>
          <a:lstStyle/>
          <a:p>
            <a:r>
              <a:rPr lang="en-US" sz="3600" b="1" dirty="0"/>
              <a:t>Software and Applications Used</a:t>
            </a:r>
          </a:p>
        </p:txBody>
      </p:sp>
      <p:sp>
        <p:nvSpPr>
          <p:cNvPr id="3" name="TextBox 2">
            <a:extLst>
              <a:ext uri="{FF2B5EF4-FFF2-40B4-BE49-F238E27FC236}">
                <a16:creationId xmlns:a16="http://schemas.microsoft.com/office/drawing/2014/main" id="{C433E47E-3DD0-4A47-8845-9A094A92C3C9}"/>
              </a:ext>
            </a:extLst>
          </p:cNvPr>
          <p:cNvSpPr txBox="1"/>
          <p:nvPr/>
        </p:nvSpPr>
        <p:spPr>
          <a:xfrm>
            <a:off x="665825" y="1606858"/>
            <a:ext cx="8362765" cy="3970318"/>
          </a:xfrm>
          <a:prstGeom prst="rect">
            <a:avLst/>
          </a:prstGeom>
          <a:noFill/>
        </p:spPr>
        <p:txBody>
          <a:bodyPr wrap="square" rtlCol="0">
            <a:spAutoFit/>
          </a:bodyPr>
          <a:lstStyle/>
          <a:p>
            <a:r>
              <a:rPr lang="en-US" sz="2400" dirty="0"/>
              <a:t>The software used are-</a:t>
            </a:r>
          </a:p>
          <a:p>
            <a:endParaRPr lang="en-US" sz="2400" dirty="0"/>
          </a:p>
          <a:p>
            <a:pPr marL="914400" lvl="1" indent="-457200">
              <a:buFont typeface="+mj-lt"/>
              <a:buAutoNum type="arabicPeriod"/>
            </a:pPr>
            <a:r>
              <a:rPr lang="en-US" sz="2400" dirty="0"/>
              <a:t>Git Hub – For documentation</a:t>
            </a:r>
          </a:p>
          <a:p>
            <a:pPr marL="914400" lvl="1" indent="-457200">
              <a:buFont typeface="+mj-lt"/>
              <a:buAutoNum type="arabicPeriod"/>
            </a:pPr>
            <a:endParaRPr lang="en-US" sz="2400" dirty="0"/>
          </a:p>
          <a:p>
            <a:pPr marL="914400" lvl="1" indent="-457200">
              <a:buFont typeface="+mj-lt"/>
              <a:buAutoNum type="arabicPeriod"/>
            </a:pPr>
            <a:r>
              <a:rPr lang="en-US" sz="2400" dirty="0"/>
              <a:t>Autodesk Inventor – For 3D Modeling</a:t>
            </a:r>
          </a:p>
          <a:p>
            <a:pPr marL="914400" lvl="1" indent="-457200">
              <a:buFont typeface="+mj-lt"/>
              <a:buAutoNum type="arabicPeriod"/>
            </a:pPr>
            <a:endParaRPr lang="en-US" sz="2400" dirty="0"/>
          </a:p>
          <a:p>
            <a:pPr marL="914400" lvl="1" indent="-457200">
              <a:buFont typeface="+mj-lt"/>
              <a:buAutoNum type="arabicPeriod"/>
            </a:pPr>
            <a:r>
              <a:rPr lang="en-US" sz="2400" dirty="0"/>
              <a:t>Thinkercad – For Modeling and Simulation</a:t>
            </a:r>
          </a:p>
          <a:p>
            <a:pPr marL="914400" lvl="1" indent="-457200">
              <a:buFont typeface="+mj-lt"/>
              <a:buAutoNum type="arabicPeriod"/>
            </a:pPr>
            <a:endParaRPr lang="en-US" sz="2400" dirty="0"/>
          </a:p>
          <a:p>
            <a:pPr marL="914400" lvl="1" indent="-457200">
              <a:buFont typeface="+mj-lt"/>
              <a:buAutoNum type="arabicPeriod"/>
            </a:pPr>
            <a:r>
              <a:rPr lang="en-US" sz="2400" dirty="0"/>
              <a:t>Clideo app – For video documentation</a:t>
            </a:r>
          </a:p>
          <a:p>
            <a:endParaRPr lang="en-US" dirty="0"/>
          </a:p>
          <a:p>
            <a:endParaRPr lang="en-US" dirty="0"/>
          </a:p>
        </p:txBody>
      </p:sp>
      <p:sp>
        <p:nvSpPr>
          <p:cNvPr id="4" name="Footer Placeholder 3">
            <a:extLst>
              <a:ext uri="{FF2B5EF4-FFF2-40B4-BE49-F238E27FC236}">
                <a16:creationId xmlns:a16="http://schemas.microsoft.com/office/drawing/2014/main" id="{2037ED2F-1A61-4962-A364-74A2C3CECDC6}"/>
              </a:ext>
            </a:extLst>
          </p:cNvPr>
          <p:cNvSpPr>
            <a:spLocks noGrp="1"/>
          </p:cNvSpPr>
          <p:nvPr>
            <p:ph type="ftr" sz="quarter" idx="11"/>
          </p:nvPr>
        </p:nvSpPr>
        <p:spPr/>
        <p:txBody>
          <a:bodyPr/>
          <a:lstStyle/>
          <a:p>
            <a:r>
              <a:rPr lang="en-US"/>
              <a:t>Engineering Exploration 2019-2020 Even</a:t>
            </a:r>
          </a:p>
        </p:txBody>
      </p:sp>
    </p:spTree>
    <p:extLst>
      <p:ext uri="{BB962C8B-B14F-4D97-AF65-F5344CB8AC3E}">
        <p14:creationId xmlns:p14="http://schemas.microsoft.com/office/powerpoint/2010/main" val="6748521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B8C5F7F-DE39-4554-BC00-C7553399E640}"/>
              </a:ext>
            </a:extLst>
          </p:cNvPr>
          <p:cNvSpPr txBox="1"/>
          <p:nvPr/>
        </p:nvSpPr>
        <p:spPr>
          <a:xfrm>
            <a:off x="838200" y="1127463"/>
            <a:ext cx="10741982" cy="5632311"/>
          </a:xfrm>
          <a:prstGeom prst="rect">
            <a:avLst/>
          </a:prstGeom>
          <a:noFill/>
        </p:spPr>
        <p:txBody>
          <a:bodyPr wrap="square" rtlCol="0">
            <a:spAutoFit/>
          </a:bodyPr>
          <a:lstStyle/>
          <a:p>
            <a:r>
              <a:rPr lang="en-US" sz="2400" dirty="0"/>
              <a:t>We would like to thank,</a:t>
            </a:r>
          </a:p>
          <a:p>
            <a:endParaRPr lang="en-US" sz="2400" dirty="0"/>
          </a:p>
          <a:p>
            <a:pPr marL="800100" lvl="1" indent="-342900">
              <a:buFont typeface="Arial" panose="020B0604020202020204" pitchFamily="34" charset="0"/>
              <a:buChar char="•"/>
            </a:pPr>
            <a:r>
              <a:rPr lang="en-US" sz="2400" dirty="0"/>
              <a:t>Dr. Gopalkrishna H Joshi, Head, Centre for Engineering Education,</a:t>
            </a:r>
          </a:p>
          <a:p>
            <a:pPr marL="800100" lvl="1" indent="-342900">
              <a:buFont typeface="Arial" panose="020B0604020202020204" pitchFamily="34" charset="0"/>
              <a:buChar char="•"/>
            </a:pPr>
            <a:endParaRPr lang="en-US" sz="2400" dirty="0"/>
          </a:p>
          <a:p>
            <a:pPr marL="800100" lvl="1" indent="-342900">
              <a:buFont typeface="Arial" panose="020B0604020202020204" pitchFamily="34" charset="0"/>
              <a:buChar char="•"/>
            </a:pPr>
            <a:r>
              <a:rPr lang="en-US" sz="2400" dirty="0"/>
              <a:t>Prof. Sharanappa A, Our Guide,</a:t>
            </a:r>
          </a:p>
          <a:p>
            <a:pPr marL="800100" lvl="1" indent="-342900">
              <a:buFont typeface="Arial" panose="020B0604020202020204" pitchFamily="34" charset="0"/>
              <a:buChar char="•"/>
            </a:pPr>
            <a:endParaRPr lang="en-US" sz="2400" dirty="0"/>
          </a:p>
          <a:p>
            <a:pPr marL="800100" lvl="1" indent="-342900">
              <a:buFont typeface="Arial" panose="020B0604020202020204" pitchFamily="34" charset="0"/>
              <a:buChar char="•"/>
            </a:pPr>
            <a:r>
              <a:rPr lang="en-US" sz="2400" dirty="0"/>
              <a:t>Prof. Ashwin K,  Division Faculty,</a:t>
            </a:r>
          </a:p>
          <a:p>
            <a:pPr marL="800100" lvl="1" indent="-342900">
              <a:buFont typeface="Arial" panose="020B0604020202020204" pitchFamily="34" charset="0"/>
              <a:buChar char="•"/>
            </a:pPr>
            <a:endParaRPr lang="en-US" sz="2400" dirty="0"/>
          </a:p>
          <a:p>
            <a:pPr marL="800100" lvl="1" indent="-342900">
              <a:buFont typeface="Arial" panose="020B0604020202020204" pitchFamily="34" charset="0"/>
              <a:buChar char="•"/>
            </a:pPr>
            <a:r>
              <a:rPr lang="en-US" sz="2400" dirty="0"/>
              <a:t>Other faculty and supporting staff, CEER department,</a:t>
            </a:r>
          </a:p>
          <a:p>
            <a:pPr marL="800100" lvl="1" indent="-342900">
              <a:buFont typeface="Arial" panose="020B0604020202020204" pitchFamily="34" charset="0"/>
              <a:buChar char="•"/>
            </a:pPr>
            <a:endParaRPr lang="en-US" sz="2400" dirty="0"/>
          </a:p>
          <a:p>
            <a:pPr marL="800100" lvl="1" indent="-342900">
              <a:buFont typeface="Arial" panose="020B0604020202020204" pitchFamily="34" charset="0"/>
              <a:buChar char="•"/>
            </a:pPr>
            <a:r>
              <a:rPr lang="en-US" sz="2400" dirty="0"/>
              <a:t>Dr. Ashok Shettar, Vice Chancellor, KLE Technological University,</a:t>
            </a:r>
          </a:p>
          <a:p>
            <a:pPr marL="800100" lvl="1" indent="-342900">
              <a:buFont typeface="Arial" panose="020B0604020202020204" pitchFamily="34" charset="0"/>
              <a:buChar char="•"/>
            </a:pPr>
            <a:endParaRPr lang="en-US" sz="2400" dirty="0"/>
          </a:p>
          <a:p>
            <a:pPr marL="800100" lvl="1" indent="-342900">
              <a:buFont typeface="Arial" panose="020B0604020202020204" pitchFamily="34" charset="0"/>
              <a:buChar char="•"/>
            </a:pPr>
            <a:r>
              <a:rPr lang="en-US" sz="2400" dirty="0"/>
              <a:t>Registrar, Dean Academics, KLE Technological University,</a:t>
            </a:r>
          </a:p>
          <a:p>
            <a:pPr marL="800100" lvl="1" indent="-342900">
              <a:buFont typeface="Arial" panose="020B0604020202020204" pitchFamily="34" charset="0"/>
              <a:buChar char="•"/>
            </a:pPr>
            <a:endParaRPr lang="en-US" sz="2400" dirty="0"/>
          </a:p>
          <a:p>
            <a:r>
              <a:rPr lang="en-US" sz="2400" dirty="0"/>
              <a:t>Who provided all the guidance and support in completing this course project.</a:t>
            </a:r>
          </a:p>
        </p:txBody>
      </p:sp>
      <p:sp>
        <p:nvSpPr>
          <p:cNvPr id="4" name="Title 1">
            <a:extLst>
              <a:ext uri="{FF2B5EF4-FFF2-40B4-BE49-F238E27FC236}">
                <a16:creationId xmlns:a16="http://schemas.microsoft.com/office/drawing/2014/main" id="{021A7552-86F3-4D30-976D-0DFD0189DC81}"/>
              </a:ext>
            </a:extLst>
          </p:cNvPr>
          <p:cNvSpPr txBox="1">
            <a:spLocks/>
          </p:cNvSpPr>
          <p:nvPr/>
        </p:nvSpPr>
        <p:spPr>
          <a:xfrm>
            <a:off x="76096"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t>Acknowledgement</a:t>
            </a:r>
          </a:p>
        </p:txBody>
      </p:sp>
    </p:spTree>
    <p:extLst>
      <p:ext uri="{BB962C8B-B14F-4D97-AF65-F5344CB8AC3E}">
        <p14:creationId xmlns:p14="http://schemas.microsoft.com/office/powerpoint/2010/main" val="3659257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a:t>Problem Definition</a:t>
            </a:r>
          </a:p>
        </p:txBody>
      </p:sp>
      <p:sp>
        <p:nvSpPr>
          <p:cNvPr id="3" name="Content Placeholder 2"/>
          <p:cNvSpPr>
            <a:spLocks noGrp="1"/>
          </p:cNvSpPr>
          <p:nvPr>
            <p:ph idx="1"/>
          </p:nvPr>
        </p:nvSpPr>
        <p:spPr>
          <a:xfrm>
            <a:off x="838200" y="1690688"/>
            <a:ext cx="10515600" cy="4351338"/>
          </a:xfrm>
        </p:spPr>
        <p:txBody>
          <a:bodyPr>
            <a:normAutofit/>
          </a:bodyPr>
          <a:lstStyle/>
          <a:p>
            <a:pPr marL="0" indent="0">
              <a:lnSpc>
                <a:spcPct val="150000"/>
              </a:lnSpc>
              <a:buNone/>
            </a:pPr>
            <a:r>
              <a:rPr lang="en-US" sz="2400" dirty="0"/>
              <a:t>Design a semi-automatic tape dispenser machine, which is able to cut tapes automatically and efficiently. It should be user-friendly &amp; portable; it should be light in weight. The machine should be low in cost. It should be able to cut one specified size of tapes. The machine should be able to dispense one tape at a time and it should be able to indicate when the tape roll gets over. It should be able to cut at least 8-10 tapes per minute, such that the machine would mainly be used for school projects and daily work.</a:t>
            </a:r>
          </a:p>
        </p:txBody>
      </p:sp>
      <p:sp>
        <p:nvSpPr>
          <p:cNvPr id="4" name="Footer Placeholder 3"/>
          <p:cNvSpPr>
            <a:spLocks noGrp="1"/>
          </p:cNvSpPr>
          <p:nvPr>
            <p:ph type="ftr" sz="quarter" idx="11"/>
          </p:nvPr>
        </p:nvSpPr>
        <p:spPr/>
        <p:txBody>
          <a:bodyPr/>
          <a:lstStyle/>
          <a:p>
            <a:r>
              <a:rPr lang="en-US"/>
              <a:t>Engineering Exploration 2019-2020 Even</a:t>
            </a:r>
          </a:p>
        </p:txBody>
      </p:sp>
    </p:spTree>
    <p:extLst>
      <p:ext uri="{BB962C8B-B14F-4D97-AF65-F5344CB8AC3E}">
        <p14:creationId xmlns:p14="http://schemas.microsoft.com/office/powerpoint/2010/main" val="40737532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766218"/>
            <a:ext cx="10515600" cy="1325563"/>
          </a:xfrm>
        </p:spPr>
        <p:txBody>
          <a:bodyPr>
            <a:normAutofit/>
          </a:bodyPr>
          <a:lstStyle/>
          <a:p>
            <a:pPr algn="ctr"/>
            <a:r>
              <a:rPr lang="en-US" sz="6600" b="1" dirty="0"/>
              <a:t>Thank You</a:t>
            </a:r>
          </a:p>
        </p:txBody>
      </p:sp>
      <p:sp>
        <p:nvSpPr>
          <p:cNvPr id="3" name="TextBox 2">
            <a:extLst>
              <a:ext uri="{FF2B5EF4-FFF2-40B4-BE49-F238E27FC236}">
                <a16:creationId xmlns:a16="http://schemas.microsoft.com/office/drawing/2014/main" id="{1B8C5F7F-DE39-4554-BC00-C7553399E640}"/>
              </a:ext>
            </a:extLst>
          </p:cNvPr>
          <p:cNvSpPr txBox="1"/>
          <p:nvPr/>
        </p:nvSpPr>
        <p:spPr>
          <a:xfrm>
            <a:off x="319595" y="4909351"/>
            <a:ext cx="3364637" cy="1200329"/>
          </a:xfrm>
          <a:prstGeom prst="rect">
            <a:avLst/>
          </a:prstGeom>
          <a:noFill/>
        </p:spPr>
        <p:txBody>
          <a:bodyPr wrap="square" rtlCol="0">
            <a:spAutoFit/>
          </a:bodyPr>
          <a:lstStyle/>
          <a:p>
            <a:r>
              <a:rPr lang="en-US" sz="2400" dirty="0"/>
              <a:t>Presented By-</a:t>
            </a:r>
          </a:p>
          <a:p>
            <a:pPr lvl="1"/>
            <a:r>
              <a:rPr lang="en-US" sz="2400" dirty="0"/>
              <a:t>Anirudh Kulkarni </a:t>
            </a:r>
          </a:p>
          <a:p>
            <a:pPr lvl="1"/>
            <a:r>
              <a:rPr lang="en-US" sz="2400" dirty="0"/>
              <a:t>Akashini Koppad</a:t>
            </a:r>
          </a:p>
        </p:txBody>
      </p:sp>
    </p:spTree>
    <p:extLst>
      <p:ext uri="{BB962C8B-B14F-4D97-AF65-F5344CB8AC3E}">
        <p14:creationId xmlns:p14="http://schemas.microsoft.com/office/powerpoint/2010/main" val="265264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2891" y="8113"/>
            <a:ext cx="10515600" cy="1019793"/>
          </a:xfrm>
        </p:spPr>
        <p:txBody>
          <a:bodyPr>
            <a:normAutofit/>
          </a:bodyPr>
          <a:lstStyle/>
          <a:p>
            <a:r>
              <a:rPr lang="en-US" sz="3600" b="1" dirty="0"/>
              <a:t>Function Tree and Functional clustering</a:t>
            </a:r>
          </a:p>
        </p:txBody>
      </p:sp>
      <p:sp>
        <p:nvSpPr>
          <p:cNvPr id="4" name="Footer Placeholder 3"/>
          <p:cNvSpPr>
            <a:spLocks noGrp="1"/>
          </p:cNvSpPr>
          <p:nvPr>
            <p:ph type="ftr" sz="quarter" idx="11"/>
          </p:nvPr>
        </p:nvSpPr>
        <p:spPr>
          <a:xfrm>
            <a:off x="4038600" y="6484762"/>
            <a:ext cx="4114800" cy="365125"/>
          </a:xfrm>
        </p:spPr>
        <p:txBody>
          <a:bodyPr/>
          <a:lstStyle/>
          <a:p>
            <a:r>
              <a:rPr lang="en-US" dirty="0"/>
              <a:t>Engineering Exploration 2019-2020 Even</a:t>
            </a:r>
          </a:p>
        </p:txBody>
      </p:sp>
      <p:pic>
        <p:nvPicPr>
          <p:cNvPr id="13" name="Picture 12">
            <a:extLst>
              <a:ext uri="{FF2B5EF4-FFF2-40B4-BE49-F238E27FC236}">
                <a16:creationId xmlns:a16="http://schemas.microsoft.com/office/drawing/2014/main" id="{B876680A-2926-4794-B2B5-FA017C204A86}"/>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795865" y="1509204"/>
            <a:ext cx="6356304" cy="4749553"/>
          </a:xfrm>
          <a:prstGeom prst="rect">
            <a:avLst/>
          </a:prstGeom>
        </p:spPr>
      </p:pic>
      <p:sp>
        <p:nvSpPr>
          <p:cNvPr id="14" name="TextBox 13">
            <a:extLst>
              <a:ext uri="{FF2B5EF4-FFF2-40B4-BE49-F238E27FC236}">
                <a16:creationId xmlns:a16="http://schemas.microsoft.com/office/drawing/2014/main" id="{BB386868-94D2-4434-B761-8017BE978320}"/>
              </a:ext>
            </a:extLst>
          </p:cNvPr>
          <p:cNvSpPr txBox="1"/>
          <p:nvPr/>
        </p:nvSpPr>
        <p:spPr>
          <a:xfrm>
            <a:off x="7589100" y="1098533"/>
            <a:ext cx="2769833" cy="369332"/>
          </a:xfrm>
          <a:prstGeom prst="rect">
            <a:avLst/>
          </a:prstGeom>
          <a:noFill/>
        </p:spPr>
        <p:txBody>
          <a:bodyPr wrap="square" rtlCol="0">
            <a:spAutoFit/>
          </a:bodyPr>
          <a:lstStyle/>
          <a:p>
            <a:pPr algn="ctr"/>
            <a:r>
              <a:rPr lang="en-US" dirty="0"/>
              <a:t>Functional Clustering</a:t>
            </a:r>
          </a:p>
        </p:txBody>
      </p:sp>
      <p:sp>
        <p:nvSpPr>
          <p:cNvPr id="15" name="TextBox 14">
            <a:extLst>
              <a:ext uri="{FF2B5EF4-FFF2-40B4-BE49-F238E27FC236}">
                <a16:creationId xmlns:a16="http://schemas.microsoft.com/office/drawing/2014/main" id="{B4480037-FF86-4C0E-A63B-5707ACF62169}"/>
              </a:ext>
            </a:extLst>
          </p:cNvPr>
          <p:cNvSpPr txBox="1"/>
          <p:nvPr/>
        </p:nvSpPr>
        <p:spPr>
          <a:xfrm>
            <a:off x="1062361" y="1083889"/>
            <a:ext cx="2769833" cy="369332"/>
          </a:xfrm>
          <a:prstGeom prst="rect">
            <a:avLst/>
          </a:prstGeom>
          <a:noFill/>
        </p:spPr>
        <p:txBody>
          <a:bodyPr wrap="square" rtlCol="0">
            <a:spAutoFit/>
          </a:bodyPr>
          <a:lstStyle/>
          <a:p>
            <a:pPr algn="ctr"/>
            <a:r>
              <a:rPr lang="en-US" dirty="0"/>
              <a:t>Functional Tree</a:t>
            </a:r>
          </a:p>
        </p:txBody>
      </p:sp>
      <p:pic>
        <p:nvPicPr>
          <p:cNvPr id="17" name="Picture 16">
            <a:extLst>
              <a:ext uri="{FF2B5EF4-FFF2-40B4-BE49-F238E27FC236}">
                <a16:creationId xmlns:a16="http://schemas.microsoft.com/office/drawing/2014/main" id="{F0404F3B-A289-4F84-8A2B-9D0E940B1CF4}"/>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1509204"/>
            <a:ext cx="5589169" cy="4660777"/>
          </a:xfrm>
          <a:prstGeom prst="rect">
            <a:avLst/>
          </a:prstGeom>
        </p:spPr>
      </p:pic>
    </p:spTree>
    <p:extLst>
      <p:ext uri="{BB962C8B-B14F-4D97-AF65-F5344CB8AC3E}">
        <p14:creationId xmlns:p14="http://schemas.microsoft.com/office/powerpoint/2010/main" val="3735761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a:t>Sub Systems Identified</a:t>
            </a:r>
          </a:p>
        </p:txBody>
      </p:sp>
      <p:sp>
        <p:nvSpPr>
          <p:cNvPr id="3" name="Content Placeholder 2"/>
          <p:cNvSpPr>
            <a:spLocks noGrp="1"/>
          </p:cNvSpPr>
          <p:nvPr>
            <p:ph idx="1"/>
          </p:nvPr>
        </p:nvSpPr>
        <p:spPr/>
        <p:txBody>
          <a:bodyPr>
            <a:normAutofit/>
          </a:bodyPr>
          <a:lstStyle/>
          <a:p>
            <a:pPr marL="0" indent="0">
              <a:lnSpc>
                <a:spcPct val="150000"/>
              </a:lnSpc>
              <a:buNone/>
            </a:pPr>
            <a:r>
              <a:rPr lang="en-US" sz="2400" dirty="0"/>
              <a:t>The identified subsystems are:</a:t>
            </a:r>
          </a:p>
          <a:p>
            <a:pPr marL="914400" lvl="1" indent="-457200">
              <a:lnSpc>
                <a:spcPct val="150000"/>
              </a:lnSpc>
              <a:buFont typeface="+mj-lt"/>
              <a:buAutoNum type="arabicPeriod"/>
            </a:pPr>
            <a:r>
              <a:rPr lang="en-US" dirty="0"/>
              <a:t>Tape handling unit.</a:t>
            </a:r>
          </a:p>
          <a:p>
            <a:pPr marL="914400" lvl="1" indent="-457200">
              <a:lnSpc>
                <a:spcPct val="150000"/>
              </a:lnSpc>
              <a:buFont typeface="+mj-lt"/>
              <a:buAutoNum type="arabicPeriod"/>
            </a:pPr>
            <a:r>
              <a:rPr lang="en-US" dirty="0"/>
              <a:t>Indication unit.</a:t>
            </a:r>
          </a:p>
          <a:p>
            <a:pPr marL="914400" lvl="1" indent="-457200">
              <a:lnSpc>
                <a:spcPct val="150000"/>
              </a:lnSpc>
              <a:buFont typeface="+mj-lt"/>
              <a:buAutoNum type="arabicPeriod"/>
            </a:pPr>
            <a:r>
              <a:rPr lang="en-US" dirty="0"/>
              <a:t>Dispensing and cutting unit.</a:t>
            </a:r>
          </a:p>
          <a:p>
            <a:pPr marL="914400" lvl="1" indent="-457200">
              <a:lnSpc>
                <a:spcPct val="150000"/>
              </a:lnSpc>
              <a:buFont typeface="+mj-lt"/>
              <a:buAutoNum type="arabicPeriod"/>
            </a:pPr>
            <a:r>
              <a:rPr lang="en-US" dirty="0"/>
              <a:t>Casing.</a:t>
            </a:r>
          </a:p>
        </p:txBody>
      </p:sp>
      <p:sp>
        <p:nvSpPr>
          <p:cNvPr id="4" name="Footer Placeholder 3"/>
          <p:cNvSpPr>
            <a:spLocks noGrp="1"/>
          </p:cNvSpPr>
          <p:nvPr>
            <p:ph type="ftr" sz="quarter" idx="11"/>
          </p:nvPr>
        </p:nvSpPr>
        <p:spPr/>
        <p:txBody>
          <a:bodyPr/>
          <a:lstStyle/>
          <a:p>
            <a:r>
              <a:rPr lang="en-US"/>
              <a:t>Engineering Exploration 2019-2020 Even</a:t>
            </a:r>
          </a:p>
        </p:txBody>
      </p:sp>
    </p:spTree>
    <p:extLst>
      <p:ext uri="{BB962C8B-B14F-4D97-AF65-F5344CB8AC3E}">
        <p14:creationId xmlns:p14="http://schemas.microsoft.com/office/powerpoint/2010/main" val="6163796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791" y="136526"/>
            <a:ext cx="10515600" cy="795629"/>
          </a:xfrm>
        </p:spPr>
        <p:txBody>
          <a:bodyPr>
            <a:normAutofit/>
          </a:bodyPr>
          <a:lstStyle/>
          <a:p>
            <a:r>
              <a:rPr lang="en-US" sz="3600" b="1" dirty="0"/>
              <a:t>Generated Concepts</a:t>
            </a:r>
          </a:p>
        </p:txBody>
      </p:sp>
      <p:sp>
        <p:nvSpPr>
          <p:cNvPr id="4" name="Footer Placeholder 3"/>
          <p:cNvSpPr>
            <a:spLocks noGrp="1"/>
          </p:cNvSpPr>
          <p:nvPr>
            <p:ph type="ftr" sz="quarter" idx="11"/>
          </p:nvPr>
        </p:nvSpPr>
        <p:spPr/>
        <p:txBody>
          <a:bodyPr/>
          <a:lstStyle/>
          <a:p>
            <a:r>
              <a:rPr lang="en-US"/>
              <a:t>Engineering Exploration 2019-2020 Even</a:t>
            </a:r>
          </a:p>
        </p:txBody>
      </p:sp>
      <p:pic>
        <p:nvPicPr>
          <p:cNvPr id="8" name="Picture 7">
            <a:extLst>
              <a:ext uri="{FF2B5EF4-FFF2-40B4-BE49-F238E27FC236}">
                <a16:creationId xmlns:a16="http://schemas.microsoft.com/office/drawing/2014/main" id="{D39B9458-165C-4C10-A7BE-DE5ABED5E4C6}"/>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1331652"/>
            <a:ext cx="6585516" cy="4786394"/>
          </a:xfrm>
          <a:prstGeom prst="rect">
            <a:avLst/>
          </a:prstGeom>
        </p:spPr>
      </p:pic>
      <p:pic>
        <p:nvPicPr>
          <p:cNvPr id="9" name="Picture 8">
            <a:extLst>
              <a:ext uri="{FF2B5EF4-FFF2-40B4-BE49-F238E27FC236}">
                <a16:creationId xmlns:a16="http://schemas.microsoft.com/office/drawing/2014/main" id="{D0792D16-EDFE-4D5B-9203-AFF446A318E6}"/>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7155401" y="1331652"/>
            <a:ext cx="4848453" cy="4999966"/>
          </a:xfrm>
          <a:prstGeom prst="rect">
            <a:avLst/>
          </a:prstGeom>
        </p:spPr>
      </p:pic>
      <p:sp>
        <p:nvSpPr>
          <p:cNvPr id="12" name="TextBox 11">
            <a:extLst>
              <a:ext uri="{FF2B5EF4-FFF2-40B4-BE49-F238E27FC236}">
                <a16:creationId xmlns:a16="http://schemas.microsoft.com/office/drawing/2014/main" id="{FC211FCD-BFFE-4B2F-8F8D-EB680219BEF7}"/>
              </a:ext>
            </a:extLst>
          </p:cNvPr>
          <p:cNvSpPr txBox="1"/>
          <p:nvPr/>
        </p:nvSpPr>
        <p:spPr>
          <a:xfrm>
            <a:off x="1779232" y="985793"/>
            <a:ext cx="2769833" cy="369332"/>
          </a:xfrm>
          <a:prstGeom prst="rect">
            <a:avLst/>
          </a:prstGeom>
          <a:noFill/>
        </p:spPr>
        <p:txBody>
          <a:bodyPr wrap="square" rtlCol="0">
            <a:spAutoFit/>
          </a:bodyPr>
          <a:lstStyle/>
          <a:p>
            <a:pPr algn="ctr"/>
            <a:r>
              <a:rPr lang="en-US" dirty="0"/>
              <a:t>Concept 1</a:t>
            </a:r>
          </a:p>
        </p:txBody>
      </p:sp>
      <p:sp>
        <p:nvSpPr>
          <p:cNvPr id="13" name="TextBox 12">
            <a:extLst>
              <a:ext uri="{FF2B5EF4-FFF2-40B4-BE49-F238E27FC236}">
                <a16:creationId xmlns:a16="http://schemas.microsoft.com/office/drawing/2014/main" id="{F7EFFDA8-01AE-401D-AA04-8B781CAE754A}"/>
              </a:ext>
            </a:extLst>
          </p:cNvPr>
          <p:cNvSpPr txBox="1"/>
          <p:nvPr/>
        </p:nvSpPr>
        <p:spPr>
          <a:xfrm>
            <a:off x="8194710" y="947237"/>
            <a:ext cx="2769833" cy="369332"/>
          </a:xfrm>
          <a:prstGeom prst="rect">
            <a:avLst/>
          </a:prstGeom>
          <a:noFill/>
        </p:spPr>
        <p:txBody>
          <a:bodyPr wrap="square" rtlCol="0">
            <a:spAutoFit/>
          </a:bodyPr>
          <a:lstStyle/>
          <a:p>
            <a:pPr algn="ctr"/>
            <a:r>
              <a:rPr lang="en-US" dirty="0"/>
              <a:t>Concept 2</a:t>
            </a:r>
          </a:p>
        </p:txBody>
      </p:sp>
    </p:spTree>
    <p:extLst>
      <p:ext uri="{BB962C8B-B14F-4D97-AF65-F5344CB8AC3E}">
        <p14:creationId xmlns:p14="http://schemas.microsoft.com/office/powerpoint/2010/main" val="25043946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6693" y="187676"/>
            <a:ext cx="10515600" cy="814235"/>
          </a:xfrm>
        </p:spPr>
        <p:txBody>
          <a:bodyPr>
            <a:normAutofit/>
          </a:bodyPr>
          <a:lstStyle/>
          <a:p>
            <a:r>
              <a:rPr lang="en-US" sz="3600" b="1" dirty="0"/>
              <a:t>Generated Concepts</a:t>
            </a:r>
          </a:p>
        </p:txBody>
      </p:sp>
      <p:sp>
        <p:nvSpPr>
          <p:cNvPr id="4" name="Footer Placeholder 3"/>
          <p:cNvSpPr>
            <a:spLocks noGrp="1"/>
          </p:cNvSpPr>
          <p:nvPr>
            <p:ph type="ftr" sz="quarter" idx="11"/>
          </p:nvPr>
        </p:nvSpPr>
        <p:spPr>
          <a:xfrm>
            <a:off x="4038600" y="6456119"/>
            <a:ext cx="4114800" cy="365125"/>
          </a:xfrm>
        </p:spPr>
        <p:txBody>
          <a:bodyPr/>
          <a:lstStyle/>
          <a:p>
            <a:r>
              <a:rPr lang="en-US" dirty="0"/>
              <a:t>Engineering Exploration 2019-2020 Even</a:t>
            </a:r>
          </a:p>
        </p:txBody>
      </p:sp>
      <p:pic>
        <p:nvPicPr>
          <p:cNvPr id="3" name="Picture 2">
            <a:extLst>
              <a:ext uri="{FF2B5EF4-FFF2-40B4-BE49-F238E27FC236}">
                <a16:creationId xmlns:a16="http://schemas.microsoft.com/office/drawing/2014/main" id="{07A59F5C-C42C-49AD-8980-2306453E51B0}"/>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rot="16200000">
            <a:off x="649580" y="996583"/>
            <a:ext cx="4743169" cy="5958732"/>
          </a:xfrm>
          <a:prstGeom prst="rect">
            <a:avLst/>
          </a:prstGeom>
        </p:spPr>
      </p:pic>
      <p:pic>
        <p:nvPicPr>
          <p:cNvPr id="5" name="Picture 4">
            <a:extLst>
              <a:ext uri="{FF2B5EF4-FFF2-40B4-BE49-F238E27FC236}">
                <a16:creationId xmlns:a16="http://schemas.microsoft.com/office/drawing/2014/main" id="{B37F25BE-556B-4B2A-AA42-5629F2ECB9EC}"/>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096000" y="1604364"/>
            <a:ext cx="5998159" cy="4844135"/>
          </a:xfrm>
          <a:prstGeom prst="rect">
            <a:avLst/>
          </a:prstGeom>
        </p:spPr>
      </p:pic>
      <p:sp>
        <p:nvSpPr>
          <p:cNvPr id="10" name="TextBox 9">
            <a:extLst>
              <a:ext uri="{FF2B5EF4-FFF2-40B4-BE49-F238E27FC236}">
                <a16:creationId xmlns:a16="http://schemas.microsoft.com/office/drawing/2014/main" id="{0AE357D7-8D34-4BE1-BE40-C59CB67C67C5}"/>
              </a:ext>
            </a:extLst>
          </p:cNvPr>
          <p:cNvSpPr txBox="1"/>
          <p:nvPr/>
        </p:nvSpPr>
        <p:spPr>
          <a:xfrm>
            <a:off x="7785920" y="1239370"/>
            <a:ext cx="2769833" cy="369332"/>
          </a:xfrm>
          <a:prstGeom prst="rect">
            <a:avLst/>
          </a:prstGeom>
          <a:noFill/>
        </p:spPr>
        <p:txBody>
          <a:bodyPr wrap="square" rtlCol="0">
            <a:spAutoFit/>
          </a:bodyPr>
          <a:lstStyle/>
          <a:p>
            <a:pPr algn="ctr"/>
            <a:r>
              <a:rPr lang="en-US" dirty="0"/>
              <a:t>Concept 4</a:t>
            </a:r>
          </a:p>
        </p:txBody>
      </p:sp>
      <p:sp>
        <p:nvSpPr>
          <p:cNvPr id="11" name="TextBox 10">
            <a:extLst>
              <a:ext uri="{FF2B5EF4-FFF2-40B4-BE49-F238E27FC236}">
                <a16:creationId xmlns:a16="http://schemas.microsoft.com/office/drawing/2014/main" id="{4AD524C3-5A5B-4287-9D89-1D60F9EEEF84}"/>
              </a:ext>
            </a:extLst>
          </p:cNvPr>
          <p:cNvSpPr txBox="1"/>
          <p:nvPr/>
        </p:nvSpPr>
        <p:spPr>
          <a:xfrm>
            <a:off x="1636249" y="1235032"/>
            <a:ext cx="2769833" cy="369332"/>
          </a:xfrm>
          <a:prstGeom prst="rect">
            <a:avLst/>
          </a:prstGeom>
          <a:noFill/>
        </p:spPr>
        <p:txBody>
          <a:bodyPr wrap="square" rtlCol="0">
            <a:spAutoFit/>
          </a:bodyPr>
          <a:lstStyle/>
          <a:p>
            <a:pPr algn="ctr"/>
            <a:r>
              <a:rPr lang="en-US" dirty="0"/>
              <a:t>Concept 3</a:t>
            </a:r>
          </a:p>
        </p:txBody>
      </p:sp>
    </p:spTree>
    <p:extLst>
      <p:ext uri="{BB962C8B-B14F-4D97-AF65-F5344CB8AC3E}">
        <p14:creationId xmlns:p14="http://schemas.microsoft.com/office/powerpoint/2010/main" val="19227487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36526"/>
            <a:ext cx="10515600" cy="973184"/>
          </a:xfrm>
        </p:spPr>
        <p:txBody>
          <a:bodyPr>
            <a:normAutofit/>
          </a:bodyPr>
          <a:lstStyle/>
          <a:p>
            <a:r>
              <a:rPr lang="en-US" sz="3600" b="1" dirty="0"/>
              <a:t>Selected Concept</a:t>
            </a:r>
          </a:p>
        </p:txBody>
      </p:sp>
      <p:sp>
        <p:nvSpPr>
          <p:cNvPr id="4" name="Footer Placeholder 3"/>
          <p:cNvSpPr>
            <a:spLocks noGrp="1"/>
          </p:cNvSpPr>
          <p:nvPr>
            <p:ph type="ftr" sz="quarter" idx="11"/>
          </p:nvPr>
        </p:nvSpPr>
        <p:spPr/>
        <p:txBody>
          <a:bodyPr/>
          <a:lstStyle/>
          <a:p>
            <a:r>
              <a:rPr lang="en-US"/>
              <a:t>Engineering Exploration 2019-2020 Even</a:t>
            </a:r>
          </a:p>
        </p:txBody>
      </p:sp>
      <p:pic>
        <p:nvPicPr>
          <p:cNvPr id="7" name="Picture 6">
            <a:extLst>
              <a:ext uri="{FF2B5EF4-FFF2-40B4-BE49-F238E27FC236}">
                <a16:creationId xmlns:a16="http://schemas.microsoft.com/office/drawing/2014/main" id="{7DDD72E3-260B-4A78-A823-0F78E199E04E}"/>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395042" y="902716"/>
            <a:ext cx="7503559" cy="5453634"/>
          </a:xfrm>
          <a:prstGeom prst="rect">
            <a:avLst/>
          </a:prstGeom>
        </p:spPr>
      </p:pic>
    </p:spTree>
    <p:extLst>
      <p:ext uri="{BB962C8B-B14F-4D97-AF65-F5344CB8AC3E}">
        <p14:creationId xmlns:p14="http://schemas.microsoft.com/office/powerpoint/2010/main" val="6520012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3959441" cy="1003177"/>
          </a:xfrm>
        </p:spPr>
        <p:txBody>
          <a:bodyPr>
            <a:normAutofit/>
          </a:bodyPr>
          <a:lstStyle/>
          <a:p>
            <a:r>
              <a:rPr lang="en-US" sz="3600" b="1" dirty="0"/>
              <a:t>Pugh Chart</a:t>
            </a:r>
          </a:p>
        </p:txBody>
      </p:sp>
      <p:sp>
        <p:nvSpPr>
          <p:cNvPr id="4" name="Footer Placeholder 3"/>
          <p:cNvSpPr>
            <a:spLocks noGrp="1"/>
          </p:cNvSpPr>
          <p:nvPr>
            <p:ph type="ftr" sz="quarter" idx="11"/>
          </p:nvPr>
        </p:nvSpPr>
        <p:spPr/>
        <p:txBody>
          <a:bodyPr/>
          <a:lstStyle/>
          <a:p>
            <a:r>
              <a:rPr lang="en-US"/>
              <a:t>Engineering Exploration 2019-2020 Even</a:t>
            </a:r>
          </a:p>
        </p:txBody>
      </p:sp>
      <p:pic>
        <p:nvPicPr>
          <p:cNvPr id="3" name="Picture 2">
            <a:extLst>
              <a:ext uri="{FF2B5EF4-FFF2-40B4-BE49-F238E27FC236}">
                <a16:creationId xmlns:a16="http://schemas.microsoft.com/office/drawing/2014/main" id="{08731310-005A-4E76-8853-036C1F9516EC}"/>
              </a:ext>
            </a:extLst>
          </p:cNvPr>
          <p:cNvPicPr>
            <a:picLocks noChangeAspect="1"/>
          </p:cNvPicPr>
          <p:nvPr/>
        </p:nvPicPr>
        <p:blipFill>
          <a:blip r:embed="rId2"/>
          <a:stretch>
            <a:fillRect/>
          </a:stretch>
        </p:blipFill>
        <p:spPr>
          <a:xfrm>
            <a:off x="1421123" y="787590"/>
            <a:ext cx="9349754" cy="5282820"/>
          </a:xfrm>
          <a:prstGeom prst="rect">
            <a:avLst/>
          </a:prstGeom>
        </p:spPr>
      </p:pic>
    </p:spTree>
    <p:extLst>
      <p:ext uri="{BB962C8B-B14F-4D97-AF65-F5344CB8AC3E}">
        <p14:creationId xmlns:p14="http://schemas.microsoft.com/office/powerpoint/2010/main" val="11854847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4678" y="2289459"/>
            <a:ext cx="10515600" cy="1325563"/>
          </a:xfrm>
        </p:spPr>
        <p:txBody>
          <a:bodyPr>
            <a:normAutofit/>
          </a:bodyPr>
          <a:lstStyle/>
          <a:p>
            <a:pPr algn="ctr"/>
            <a:r>
              <a:rPr lang="en-US" sz="5400" b="1" dirty="0"/>
              <a:t>Virtual Implementation</a:t>
            </a:r>
          </a:p>
        </p:txBody>
      </p:sp>
      <p:sp>
        <p:nvSpPr>
          <p:cNvPr id="4" name="Footer Placeholder 3"/>
          <p:cNvSpPr>
            <a:spLocks noGrp="1"/>
          </p:cNvSpPr>
          <p:nvPr>
            <p:ph type="ftr" sz="quarter" idx="11"/>
          </p:nvPr>
        </p:nvSpPr>
        <p:spPr/>
        <p:txBody>
          <a:bodyPr/>
          <a:lstStyle/>
          <a:p>
            <a:r>
              <a:rPr lang="en-US"/>
              <a:t>Engineering Exploration 2019-2020 Even</a:t>
            </a:r>
          </a:p>
        </p:txBody>
      </p:sp>
    </p:spTree>
    <p:extLst>
      <p:ext uri="{BB962C8B-B14F-4D97-AF65-F5344CB8AC3E}">
        <p14:creationId xmlns:p14="http://schemas.microsoft.com/office/powerpoint/2010/main" val="33086988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266</TotalTime>
  <Words>836</Words>
  <Application>Microsoft Office PowerPoint</Application>
  <PresentationFormat>Widescreen</PresentationFormat>
  <Paragraphs>217</Paragraphs>
  <Slides>20</Slides>
  <Notes>1</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Calibri Light</vt:lpstr>
      <vt:lpstr>Office Theme</vt:lpstr>
      <vt:lpstr>Automatic Tape Dispenser Engineering Exploration Course Project</vt:lpstr>
      <vt:lpstr>Problem Definition</vt:lpstr>
      <vt:lpstr>Function Tree and Functional clustering</vt:lpstr>
      <vt:lpstr>Sub Systems Identified</vt:lpstr>
      <vt:lpstr>Generated Concepts</vt:lpstr>
      <vt:lpstr>Generated Concepts</vt:lpstr>
      <vt:lpstr>Selected Concept</vt:lpstr>
      <vt:lpstr>Pugh Chart</vt:lpstr>
      <vt:lpstr>Virtual Implementation</vt:lpstr>
      <vt:lpstr>3D model of the entire system</vt:lpstr>
      <vt:lpstr>Circuit diagram of the entire system</vt:lpstr>
      <vt:lpstr>Flow chart / Simulink model of the entire system</vt:lpstr>
      <vt:lpstr>Bill of materials required for the entire system</vt:lpstr>
      <vt:lpstr>Motor Sizing and Battery Sizing of the entire system</vt:lpstr>
      <vt:lpstr>Functional specifications of the entire system</vt:lpstr>
      <vt:lpstr>Modeling and Simulation</vt:lpstr>
      <vt:lpstr>PowerPoint Presentation</vt:lpstr>
      <vt:lpstr>Software and Applications Used</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Details</dc:title>
  <dc:creator>Sanjeev</dc:creator>
  <cp:lastModifiedBy>Anirudh Kulkarni</cp:lastModifiedBy>
  <cp:revision>36</cp:revision>
  <dcterms:created xsi:type="dcterms:W3CDTF">2020-05-03T05:45:15Z</dcterms:created>
  <dcterms:modified xsi:type="dcterms:W3CDTF">2020-05-25T09:46:19Z</dcterms:modified>
</cp:coreProperties>
</file>

<file path=docProps/thumbnail.jpeg>
</file>